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5.svg" ContentType="image/svg+xml"/>
  <Override PartName="/ppt/media/image17.svg" ContentType="image/svg+xml"/>
  <Override PartName="/ppt/media/image27.webp" ContentType="image/webp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3"/>
    <p:sldMasterId id="2147483660" r:id="rId4"/>
    <p:sldMasterId id="2147483669" r:id="rId5"/>
    <p:sldMasterId id="2147483678" r:id="rId6"/>
  </p:sldMasterIdLst>
  <p:notesMasterIdLst>
    <p:notesMasterId r:id="rId11"/>
  </p:notesMasterIdLst>
  <p:handoutMasterIdLst>
    <p:handoutMasterId r:id="rId23"/>
  </p:handoutMasterIdLst>
  <p:sldIdLst>
    <p:sldId id="256" r:id="rId7"/>
    <p:sldId id="257" r:id="rId8"/>
    <p:sldId id="258" r:id="rId9"/>
    <p:sldId id="259" r:id="rId10"/>
    <p:sldId id="269" r:id="rId12"/>
    <p:sldId id="260" r:id="rId13"/>
    <p:sldId id="280" r:id="rId14"/>
    <p:sldId id="264" r:id="rId15"/>
    <p:sldId id="265" r:id="rId16"/>
    <p:sldId id="266" r:id="rId17"/>
    <p:sldId id="270" r:id="rId18"/>
    <p:sldId id="275" r:id="rId19"/>
    <p:sldId id="283" r:id="rId20"/>
    <p:sldId id="281" r:id="rId21"/>
    <p:sldId id="282" r:id="rId22"/>
  </p:sldIdLst>
  <p:sldSz cx="12192000" cy="6858000"/>
  <p:notesSz cx="6858000" cy="9144000"/>
  <p:embeddedFontLst>
    <p:embeddedFont>
      <p:font typeface="思源黑体 CN Bold" panose="020B0800000000000000" pitchFamily="34" charset="-122"/>
      <p:bold r:id="rId27"/>
    </p:embeddedFont>
    <p:embeddedFont>
      <p:font typeface="思源黑体 CN Normal" panose="020B0400000000000000" pitchFamily="34" charset="-122"/>
      <p:regular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等线" panose="02010600030101010101" pitchFamily="2" charset="-122"/>
      <p:regular r:id="rId33"/>
    </p:embeddedFont>
    <p:embeddedFont>
      <p:font typeface="微软雅黑" panose="020B0503020204020204" pitchFamily="34" charset="-122"/>
      <p:regular r:id="rId34"/>
    </p:embeddedFont>
    <p:embeddedFont>
      <p:font typeface="Segoe UI Light" panose="020B0502040204020203"/>
      <p:regular r:id="rId35"/>
      <p: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Century Gothic" panose="020B0502020202020204" charset="0"/>
      <p:regular r:id="rId41"/>
      <p:bold r:id="rId42"/>
      <p:italic r:id="rId43"/>
      <p:boldItalic r:id="rId44"/>
    </p:embeddedFont>
  </p:embeddedFontLst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0063"/>
    <a:srgbClr val="EAEAEA"/>
    <a:srgbClr val="82266D"/>
    <a:srgbClr val="7F2580"/>
    <a:srgbClr val="99097D"/>
    <a:srgbClr val="9E008B"/>
    <a:srgbClr val="EA40A9"/>
    <a:srgbClr val="B4009E"/>
    <a:srgbClr val="9C005F"/>
    <a:srgbClr val="D40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91014" autoAdjust="0"/>
  </p:normalViewPr>
  <p:slideViewPr>
    <p:cSldViewPr snapToGrid="0">
      <p:cViewPr varScale="1">
        <p:scale>
          <a:sx n="78" d="100"/>
          <a:sy n="78" d="100"/>
        </p:scale>
        <p:origin x="103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5" Type="http://schemas.openxmlformats.org/officeDocument/2006/relationships/tags" Target="tags/tag13.xml"/><Relationship Id="rId44" Type="http://schemas.openxmlformats.org/officeDocument/2006/relationships/font" Target="fonts/font18.fntdata"/><Relationship Id="rId43" Type="http://schemas.openxmlformats.org/officeDocument/2006/relationships/font" Target="fonts/font17.fntdata"/><Relationship Id="rId42" Type="http://schemas.openxmlformats.org/officeDocument/2006/relationships/font" Target="fonts/font16.fntdata"/><Relationship Id="rId41" Type="http://schemas.openxmlformats.org/officeDocument/2006/relationships/font" Target="fonts/font15.fntdata"/><Relationship Id="rId40" Type="http://schemas.openxmlformats.org/officeDocument/2006/relationships/font" Target="fonts/font14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13.fntdata"/><Relationship Id="rId38" Type="http://schemas.openxmlformats.org/officeDocument/2006/relationships/font" Target="fonts/font12.fntdata"/><Relationship Id="rId37" Type="http://schemas.openxmlformats.org/officeDocument/2006/relationships/font" Target="fonts/font11.fntdata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256FC-D038-1840-953C-F03846F7631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17E28-0356-164B-98E2-A16F056E2C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E3AE1-A4CF-4091-8C07-FDEFCDF5B6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A62FC-0B47-4E10-B99E-3B02E4C499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A62FC-0B47-4E10-B99E-3B02E4C499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GIF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GIF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9" Type="http://schemas.microsoft.com/office/2007/relationships/hdphoto" Target="../media/image12.wdp"/><Relationship Id="rId8" Type="http://schemas.openxmlformats.org/officeDocument/2006/relationships/image" Target="../media/image11.png"/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GIF"/><Relationship Id="rId7" Type="http://schemas.openxmlformats.org/officeDocument/2006/relationships/image" Target="../media/image1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0" Type="http://schemas.microsoft.com/office/2007/relationships/hdphoto" Target="../media/image12.wdp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image12.wdp"/><Relationship Id="rId7" Type="http://schemas.openxmlformats.org/officeDocument/2006/relationships/image" Target="../media/image11.pn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mailto:cnstarrywei@smail.nju.edu.cn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GIF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9" Type="http://schemas.microsoft.com/office/2007/relationships/hdphoto" Target="../media/image12.wdp"/><Relationship Id="rId8" Type="http://schemas.openxmlformats.org/officeDocument/2006/relationships/image" Target="../media/image11.png"/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microsoft.com/office/2007/relationships/hdphoto" Target="../media/image12.wdp"/><Relationship Id="rId8" Type="http://schemas.openxmlformats.org/officeDocument/2006/relationships/image" Target="../media/image11.png"/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GIF"/><Relationship Id="rId7" Type="http://schemas.openxmlformats.org/officeDocument/2006/relationships/image" Target="../media/image1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0" Type="http://schemas.microsoft.com/office/2007/relationships/hdphoto" Target="../media/image12.wdp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8" Type="http://schemas.microsoft.com/office/2007/relationships/hdphoto" Target="../media/image12.wdp"/><Relationship Id="rId7" Type="http://schemas.openxmlformats.org/officeDocument/2006/relationships/image" Target="../media/image11.pn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mailto:cnstarrywei@smail.nju.edu.cn" TargetMode="External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GIF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9" Type="http://schemas.microsoft.com/office/2007/relationships/hdphoto" Target="../media/image12.wdp"/><Relationship Id="rId8" Type="http://schemas.openxmlformats.org/officeDocument/2006/relationships/image" Target="../media/image11.png"/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GIF"/><Relationship Id="rId7" Type="http://schemas.openxmlformats.org/officeDocument/2006/relationships/image" Target="../media/image1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0" Type="http://schemas.microsoft.com/office/2007/relationships/hdphoto" Target="../media/image12.wdp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GIF"/><Relationship Id="rId7" Type="http://schemas.openxmlformats.org/officeDocument/2006/relationships/image" Target="../media/image18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0" Type="http://schemas.microsoft.com/office/2007/relationships/hdphoto" Target="../media/image12.wdp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8" Type="http://schemas.microsoft.com/office/2007/relationships/hdphoto" Target="../media/image12.wdp"/><Relationship Id="rId7" Type="http://schemas.openxmlformats.org/officeDocument/2006/relationships/image" Target="../media/image11.pn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hyperlink" Target="mailto:cnstarrywei@smail.nju.edu.cn" TargetMode="External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microsoft.com/office/2007/relationships/hdphoto" Target="../media/image12.wdp"/><Relationship Id="rId7" Type="http://schemas.openxmlformats.org/officeDocument/2006/relationships/image" Target="../media/image11.pn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mailto:cnstarrywei@smail.nju.edu.cn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alphaModFix amt="14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/>
          <p:cNvSpPr/>
          <p:nvPr userDrawn="1"/>
        </p:nvSpPr>
        <p:spPr>
          <a:xfrm flipH="1">
            <a:off x="-843" y="610947"/>
            <a:ext cx="10910940" cy="5773943"/>
          </a:xfrm>
          <a:custGeom>
            <a:avLst/>
            <a:gdLst>
              <a:gd name="connsiteX0" fmla="*/ 10979546 w 10979546"/>
              <a:gd name="connsiteY0" fmla="*/ 0 h 5553797"/>
              <a:gd name="connsiteX1" fmla="*/ 20163 w 10979546"/>
              <a:gd name="connsiteY1" fmla="*/ 0 h 5553797"/>
              <a:gd name="connsiteX2" fmla="*/ 3044826 w 10979546"/>
              <a:gd name="connsiteY2" fmla="*/ 2767674 h 5553797"/>
              <a:gd name="connsiteX3" fmla="*/ 0 w 10979546"/>
              <a:gd name="connsiteY3" fmla="*/ 5553797 h 5553797"/>
              <a:gd name="connsiteX4" fmla="*/ 10979546 w 10979546"/>
              <a:gd name="connsiteY4" fmla="*/ 5553797 h 5553797"/>
              <a:gd name="connsiteX5" fmla="*/ 10979546 w 10979546"/>
              <a:gd name="connsiteY5" fmla="*/ 0 h 555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9546" h="5553797">
                <a:moveTo>
                  <a:pt x="10979546" y="0"/>
                </a:moveTo>
                <a:lnTo>
                  <a:pt x="20163" y="0"/>
                </a:lnTo>
                <a:lnTo>
                  <a:pt x="3044826" y="2767674"/>
                </a:lnTo>
                <a:lnTo>
                  <a:pt x="0" y="5553797"/>
                </a:lnTo>
                <a:lnTo>
                  <a:pt x="10979546" y="5553797"/>
                </a:lnTo>
                <a:lnTo>
                  <a:pt x="10979546" y="0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3" name="!!南京大学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1" y="1037953"/>
            <a:ext cx="1776838" cy="86185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891684" y="2501659"/>
            <a:ext cx="6209055" cy="10153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defRPr lang="zh-CN" altLang="en-US" sz="5400" b="0" kern="12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在这里填写标题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891685" y="3558904"/>
            <a:ext cx="634249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400" spc="3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0" lvl="0" algn="dist"/>
            <a:r>
              <a:rPr lang="en-US" altLang="zh-CN" dirty="0"/>
              <a:t>TITLE OF PRESENTATION GOES HERE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0870" y="4567178"/>
            <a:ext cx="27643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lvl="0" algn="dist"/>
            <a:r>
              <a:rPr lang="zh-CN" altLang="en-US" dirty="0"/>
              <a:t>南京大学</a:t>
            </a:r>
            <a:r>
              <a:rPr lang="en-US" altLang="zh-CN" dirty="0"/>
              <a:t>XX</a:t>
            </a:r>
            <a:r>
              <a:rPr lang="zh-CN" altLang="en-US" dirty="0"/>
              <a:t>学院 姓名</a:t>
            </a:r>
            <a:endParaRPr lang="zh-CN" altLang="en-US" dirty="0"/>
          </a:p>
        </p:txBody>
      </p:sp>
      <p:pic>
        <p:nvPicPr>
          <p:cNvPr id="42" name="图片 41" descr="图片包含 名片, 文字&#10;&#10;描述已自动生成"/>
          <p:cNvPicPr>
            <a:picLocks noChangeAspect="1"/>
          </p:cNvPicPr>
          <p:nvPr userDrawn="1"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47518" r="13479" b="31213"/>
          <a:stretch>
            <a:fillRect/>
          </a:stretch>
        </p:blipFill>
        <p:spPr>
          <a:xfrm>
            <a:off x="-319278" y="6899714"/>
            <a:ext cx="13548360" cy="1922637"/>
          </a:xfrm>
          <a:prstGeom prst="rect">
            <a:avLst/>
          </a:prstGeom>
        </p:spPr>
      </p:pic>
      <p:sp>
        <p:nvSpPr>
          <p:cNvPr id="41" name="日期占位符 1050"/>
          <p:cNvSpPr txBox="1"/>
          <p:nvPr userDrawn="1"/>
        </p:nvSpPr>
        <p:spPr>
          <a:xfrm>
            <a:off x="973395" y="4921872"/>
            <a:ext cx="1542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zh-CN" altLang="en-US" b="0" dirty="0">
              <a:solidFill>
                <a:srgbClr val="85006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73395" y="4192345"/>
            <a:ext cx="3501490" cy="170588"/>
            <a:chOff x="4399588" y="4016383"/>
            <a:chExt cx="3352852" cy="86344"/>
          </a:xfrm>
        </p:grpSpPr>
        <p:sp>
          <p:nvSpPr>
            <p:cNvPr id="25" name="矩形 24"/>
            <p:cNvSpPr/>
            <p:nvPr userDrawn="1"/>
          </p:nvSpPr>
          <p:spPr>
            <a:xfrm>
              <a:off x="4437740" y="4037958"/>
              <a:ext cx="3314700" cy="45719"/>
            </a:xfrm>
            <a:prstGeom prst="rect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399588" y="4016383"/>
              <a:ext cx="3315600" cy="86344"/>
            </a:xfrm>
            <a:prstGeom prst="rect">
              <a:avLst/>
            </a:prstGeom>
          </p:spPr>
        </p:pic>
      </p:grpSp>
      <p:sp>
        <p:nvSpPr>
          <p:cNvPr id="8" name="箭头: V 形 7"/>
          <p:cNvSpPr/>
          <p:nvPr userDrawn="1"/>
        </p:nvSpPr>
        <p:spPr>
          <a:xfrm flipH="1">
            <a:off x="8120914" y="654814"/>
            <a:ext cx="3287008" cy="5713776"/>
          </a:xfrm>
          <a:prstGeom prst="chevron">
            <a:avLst>
              <a:gd name="adj" fmla="val 9113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任意多边形: 形状 57"/>
          <p:cNvSpPr/>
          <p:nvPr userDrawn="1"/>
        </p:nvSpPr>
        <p:spPr>
          <a:xfrm flipH="1">
            <a:off x="8839509" y="654061"/>
            <a:ext cx="3353334" cy="5773942"/>
          </a:xfrm>
          <a:custGeom>
            <a:avLst/>
            <a:gdLst>
              <a:gd name="connsiteX0" fmla="*/ 328671 w 3353334"/>
              <a:gd name="connsiteY0" fmla="*/ 0 h 5553796"/>
              <a:gd name="connsiteX1" fmla="*/ 0 w 3353334"/>
              <a:gd name="connsiteY1" fmla="*/ 0 h 5553796"/>
              <a:gd name="connsiteX2" fmla="*/ 0 w 3353334"/>
              <a:gd name="connsiteY2" fmla="*/ 323408 h 5553796"/>
              <a:gd name="connsiteX3" fmla="*/ 2711050 w 3353334"/>
              <a:gd name="connsiteY3" fmla="*/ 2804115 h 5553796"/>
              <a:gd name="connsiteX4" fmla="*/ 0 w 3353334"/>
              <a:gd name="connsiteY4" fmla="*/ 5284821 h 5553796"/>
              <a:gd name="connsiteX5" fmla="*/ 0 w 3353334"/>
              <a:gd name="connsiteY5" fmla="*/ 5553796 h 5553796"/>
              <a:gd name="connsiteX6" fmla="*/ 308508 w 3353334"/>
              <a:gd name="connsiteY6" fmla="*/ 5553796 h 5553796"/>
              <a:gd name="connsiteX7" fmla="*/ 3353334 w 3353334"/>
              <a:gd name="connsiteY7" fmla="*/ 2767674 h 5553796"/>
              <a:gd name="connsiteX8" fmla="*/ 328671 w 3353334"/>
              <a:gd name="connsiteY8" fmla="*/ 0 h 555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3334" h="5553796">
                <a:moveTo>
                  <a:pt x="328671" y="0"/>
                </a:moveTo>
                <a:lnTo>
                  <a:pt x="0" y="0"/>
                </a:lnTo>
                <a:lnTo>
                  <a:pt x="0" y="323408"/>
                </a:lnTo>
                <a:lnTo>
                  <a:pt x="2711050" y="2804115"/>
                </a:lnTo>
                <a:lnTo>
                  <a:pt x="0" y="5284821"/>
                </a:lnTo>
                <a:lnTo>
                  <a:pt x="0" y="5553796"/>
                </a:lnTo>
                <a:lnTo>
                  <a:pt x="308508" y="5553796"/>
                </a:lnTo>
                <a:lnTo>
                  <a:pt x="3353334" y="2767674"/>
                </a:lnTo>
                <a:lnTo>
                  <a:pt x="328671" y="0"/>
                </a:lnTo>
                <a:close/>
              </a:path>
            </a:pathLst>
          </a:custGeom>
          <a:solidFill>
            <a:srgbClr val="990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任意多边形: 形状 51"/>
          <p:cNvSpPr/>
          <p:nvPr userDrawn="1"/>
        </p:nvSpPr>
        <p:spPr>
          <a:xfrm flipH="1">
            <a:off x="10064423" y="1526756"/>
            <a:ext cx="2127575" cy="4047951"/>
          </a:xfrm>
          <a:custGeom>
            <a:avLst/>
            <a:gdLst>
              <a:gd name="connsiteX0" fmla="*/ 0 w 2021800"/>
              <a:gd name="connsiteY0" fmla="*/ 0 h 3700037"/>
              <a:gd name="connsiteX1" fmla="*/ 0 w 2021800"/>
              <a:gd name="connsiteY1" fmla="*/ 3700037 h 3700037"/>
              <a:gd name="connsiteX2" fmla="*/ 2021800 w 2021800"/>
              <a:gd name="connsiteY2" fmla="*/ 1850019 h 3700037"/>
              <a:gd name="connsiteX3" fmla="*/ 0 w 2021800"/>
              <a:gd name="connsiteY3" fmla="*/ 0 h 370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1800" h="3700037">
                <a:moveTo>
                  <a:pt x="0" y="0"/>
                </a:moveTo>
                <a:lnTo>
                  <a:pt x="0" y="3700037"/>
                </a:lnTo>
                <a:lnTo>
                  <a:pt x="2021800" y="18500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10659351" y="3264062"/>
            <a:ext cx="1392692" cy="491924"/>
            <a:chOff x="714375" y="1419225"/>
            <a:chExt cx="11134427" cy="2133600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3010201" y="3171825"/>
              <a:ext cx="275931" cy="371475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9296402" y="3171225"/>
              <a:ext cx="266400" cy="38160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276600" y="3171825"/>
              <a:ext cx="230505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991352" y="3171225"/>
              <a:ext cx="2305050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581650" y="2095500"/>
              <a:ext cx="0" cy="1114425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962777" y="2085975"/>
              <a:ext cx="0" cy="1114425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6962777" y="1752600"/>
              <a:ext cx="123823" cy="39945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457828" y="1752600"/>
              <a:ext cx="123822" cy="39945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57828" y="1752600"/>
              <a:ext cx="380997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734180" y="1752600"/>
              <a:ext cx="380997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5909620" y="1419228"/>
              <a:ext cx="386837" cy="333373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276544" y="1419225"/>
              <a:ext cx="429060" cy="333373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14375" y="3542008"/>
              <a:ext cx="2305052" cy="0"/>
            </a:xfrm>
            <a:prstGeom prst="line">
              <a:avLst/>
            </a:prstGeom>
            <a:ln w="34925">
              <a:gradFill>
                <a:gsLst>
                  <a:gs pos="0">
                    <a:srgbClr val="850063"/>
                  </a:gs>
                  <a:gs pos="100000">
                    <a:srgbClr val="850063">
                      <a:alpha val="0"/>
                    </a:srgb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9543752" y="3543300"/>
              <a:ext cx="2305050" cy="0"/>
            </a:xfrm>
            <a:prstGeom prst="line">
              <a:avLst/>
            </a:prstGeom>
            <a:ln w="34925">
              <a:gradFill>
                <a:gsLst>
                  <a:gs pos="0">
                    <a:srgbClr val="850063"/>
                  </a:gs>
                  <a:gs pos="100000">
                    <a:srgbClr val="850063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平行四边形 46"/>
          <p:cNvSpPr/>
          <p:nvPr userDrawn="1"/>
        </p:nvSpPr>
        <p:spPr>
          <a:xfrm>
            <a:off x="5855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平行四边形 69"/>
          <p:cNvSpPr/>
          <p:nvPr userDrawn="1"/>
        </p:nvSpPr>
        <p:spPr>
          <a:xfrm>
            <a:off x="10541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平行四边形 70"/>
          <p:cNvSpPr/>
          <p:nvPr userDrawn="1"/>
        </p:nvSpPr>
        <p:spPr>
          <a:xfrm>
            <a:off x="152272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/>
          <p:cNvSpPr/>
          <p:nvPr userDrawn="1"/>
        </p:nvSpPr>
        <p:spPr>
          <a:xfrm>
            <a:off x="199133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平行四边形 72"/>
          <p:cNvSpPr/>
          <p:nvPr userDrawn="1"/>
        </p:nvSpPr>
        <p:spPr>
          <a:xfrm>
            <a:off x="245994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平行四边形 73"/>
          <p:cNvSpPr/>
          <p:nvPr userDrawn="1"/>
        </p:nvSpPr>
        <p:spPr>
          <a:xfrm>
            <a:off x="292855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339716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平行四边形 75"/>
          <p:cNvSpPr/>
          <p:nvPr userDrawn="1"/>
        </p:nvSpPr>
        <p:spPr>
          <a:xfrm>
            <a:off x="386577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平行四边形 76"/>
          <p:cNvSpPr/>
          <p:nvPr userDrawn="1"/>
        </p:nvSpPr>
        <p:spPr>
          <a:xfrm>
            <a:off x="433438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平行四边形 77"/>
          <p:cNvSpPr/>
          <p:nvPr userDrawn="1"/>
        </p:nvSpPr>
        <p:spPr>
          <a:xfrm>
            <a:off x="480299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 userDrawn="1"/>
        </p:nvSpPr>
        <p:spPr>
          <a:xfrm>
            <a:off x="52716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平行四边形 79"/>
          <p:cNvSpPr/>
          <p:nvPr userDrawn="1"/>
        </p:nvSpPr>
        <p:spPr>
          <a:xfrm>
            <a:off x="57402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 userDrawn="1"/>
        </p:nvSpPr>
        <p:spPr>
          <a:xfrm>
            <a:off x="620882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平行四边形 81"/>
          <p:cNvSpPr/>
          <p:nvPr userDrawn="1"/>
        </p:nvSpPr>
        <p:spPr>
          <a:xfrm>
            <a:off x="667743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平行四边形 82"/>
          <p:cNvSpPr/>
          <p:nvPr userDrawn="1"/>
        </p:nvSpPr>
        <p:spPr>
          <a:xfrm>
            <a:off x="714604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平行四边形 83"/>
          <p:cNvSpPr/>
          <p:nvPr userDrawn="1"/>
        </p:nvSpPr>
        <p:spPr>
          <a:xfrm>
            <a:off x="761465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平行四边形 84"/>
          <p:cNvSpPr/>
          <p:nvPr userDrawn="1"/>
        </p:nvSpPr>
        <p:spPr>
          <a:xfrm>
            <a:off x="808326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平行四边形 85"/>
          <p:cNvSpPr/>
          <p:nvPr userDrawn="1"/>
        </p:nvSpPr>
        <p:spPr>
          <a:xfrm>
            <a:off x="855187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平行四边形 86"/>
          <p:cNvSpPr/>
          <p:nvPr userDrawn="1"/>
        </p:nvSpPr>
        <p:spPr>
          <a:xfrm>
            <a:off x="902048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平行四边形 87"/>
          <p:cNvSpPr/>
          <p:nvPr userDrawn="1"/>
        </p:nvSpPr>
        <p:spPr>
          <a:xfrm>
            <a:off x="948909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平行四边形 88"/>
          <p:cNvSpPr/>
          <p:nvPr userDrawn="1"/>
        </p:nvSpPr>
        <p:spPr>
          <a:xfrm>
            <a:off x="99577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平行四边形 89"/>
          <p:cNvSpPr/>
          <p:nvPr userDrawn="1"/>
        </p:nvSpPr>
        <p:spPr>
          <a:xfrm>
            <a:off x="104263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平行四边形 90"/>
          <p:cNvSpPr/>
          <p:nvPr userDrawn="1"/>
        </p:nvSpPr>
        <p:spPr>
          <a:xfrm>
            <a:off x="10932244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平行四边形 93"/>
          <p:cNvSpPr/>
          <p:nvPr userDrawn="1"/>
        </p:nvSpPr>
        <p:spPr>
          <a:xfrm>
            <a:off x="-267918" y="-27305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平行四边形 94"/>
          <p:cNvSpPr/>
          <p:nvPr userDrawn="1"/>
        </p:nvSpPr>
        <p:spPr>
          <a:xfrm>
            <a:off x="200692" y="-27305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 userDrawn="1"/>
        </p:nvSpPr>
        <p:spPr>
          <a:xfrm>
            <a:off x="11122757" y="-52485"/>
            <a:ext cx="988980" cy="710588"/>
          </a:xfrm>
          <a:prstGeom prst="parallelogram">
            <a:avLst>
              <a:gd name="adj" fmla="val 98322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 userDrawn="1"/>
        </p:nvSpPr>
        <p:spPr>
          <a:xfrm rot="10800000" flipH="1">
            <a:off x="3629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 userDrawn="1"/>
        </p:nvSpPr>
        <p:spPr>
          <a:xfrm rot="10800000" flipH="1">
            <a:off x="8315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平行四边形 98"/>
          <p:cNvSpPr/>
          <p:nvPr userDrawn="1"/>
        </p:nvSpPr>
        <p:spPr>
          <a:xfrm rot="10800000" flipH="1">
            <a:off x="130019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平行四边形 99"/>
          <p:cNvSpPr/>
          <p:nvPr userDrawn="1"/>
        </p:nvSpPr>
        <p:spPr>
          <a:xfrm rot="10800000" flipH="1">
            <a:off x="176880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平行四边形 100"/>
          <p:cNvSpPr/>
          <p:nvPr userDrawn="1"/>
        </p:nvSpPr>
        <p:spPr>
          <a:xfrm rot="10800000" flipH="1">
            <a:off x="223741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平行四边形 101"/>
          <p:cNvSpPr/>
          <p:nvPr userDrawn="1"/>
        </p:nvSpPr>
        <p:spPr>
          <a:xfrm rot="10800000" flipH="1">
            <a:off x="270602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平行四边形 102"/>
          <p:cNvSpPr/>
          <p:nvPr userDrawn="1"/>
        </p:nvSpPr>
        <p:spPr>
          <a:xfrm rot="10800000" flipH="1">
            <a:off x="317463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平行四边形 103"/>
          <p:cNvSpPr/>
          <p:nvPr userDrawn="1"/>
        </p:nvSpPr>
        <p:spPr>
          <a:xfrm rot="10800000" flipH="1">
            <a:off x="364324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平行四边形 104"/>
          <p:cNvSpPr/>
          <p:nvPr userDrawn="1"/>
        </p:nvSpPr>
        <p:spPr>
          <a:xfrm rot="10800000" flipH="1">
            <a:off x="411185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平行四边形 105"/>
          <p:cNvSpPr/>
          <p:nvPr userDrawn="1"/>
        </p:nvSpPr>
        <p:spPr>
          <a:xfrm rot="10800000" flipH="1">
            <a:off x="458046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平行四边形 106"/>
          <p:cNvSpPr/>
          <p:nvPr userDrawn="1"/>
        </p:nvSpPr>
        <p:spPr>
          <a:xfrm rot="10800000" flipH="1">
            <a:off x="50490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平行四边形 107"/>
          <p:cNvSpPr/>
          <p:nvPr userDrawn="1"/>
        </p:nvSpPr>
        <p:spPr>
          <a:xfrm rot="10800000" flipH="1">
            <a:off x="55176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平行四边形 108"/>
          <p:cNvSpPr/>
          <p:nvPr userDrawn="1"/>
        </p:nvSpPr>
        <p:spPr>
          <a:xfrm rot="10800000" flipH="1">
            <a:off x="598629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平行四边形 109"/>
          <p:cNvSpPr/>
          <p:nvPr userDrawn="1"/>
        </p:nvSpPr>
        <p:spPr>
          <a:xfrm rot="10800000" flipH="1">
            <a:off x="645490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平行四边形 110"/>
          <p:cNvSpPr/>
          <p:nvPr userDrawn="1"/>
        </p:nvSpPr>
        <p:spPr>
          <a:xfrm rot="10800000" flipH="1">
            <a:off x="692351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平行四边形 111"/>
          <p:cNvSpPr/>
          <p:nvPr userDrawn="1"/>
        </p:nvSpPr>
        <p:spPr>
          <a:xfrm rot="10800000" flipH="1">
            <a:off x="739212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平行四边形 112"/>
          <p:cNvSpPr/>
          <p:nvPr userDrawn="1"/>
        </p:nvSpPr>
        <p:spPr>
          <a:xfrm rot="10800000" flipH="1">
            <a:off x="786073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平行四边形 113"/>
          <p:cNvSpPr/>
          <p:nvPr userDrawn="1"/>
        </p:nvSpPr>
        <p:spPr>
          <a:xfrm rot="10800000" flipH="1">
            <a:off x="832934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平行四边形 114"/>
          <p:cNvSpPr/>
          <p:nvPr userDrawn="1"/>
        </p:nvSpPr>
        <p:spPr>
          <a:xfrm rot="10800000" flipH="1">
            <a:off x="879795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平行四边形 115"/>
          <p:cNvSpPr/>
          <p:nvPr userDrawn="1"/>
        </p:nvSpPr>
        <p:spPr>
          <a:xfrm rot="10800000" flipH="1">
            <a:off x="926656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平行四边形 116"/>
          <p:cNvSpPr/>
          <p:nvPr userDrawn="1"/>
        </p:nvSpPr>
        <p:spPr>
          <a:xfrm rot="10800000" flipH="1">
            <a:off x="97351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平行四边形 117"/>
          <p:cNvSpPr/>
          <p:nvPr userDrawn="1"/>
        </p:nvSpPr>
        <p:spPr>
          <a:xfrm rot="10800000" flipH="1">
            <a:off x="102037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平行四边形 118"/>
          <p:cNvSpPr/>
          <p:nvPr userDrawn="1"/>
        </p:nvSpPr>
        <p:spPr>
          <a:xfrm rot="10800000" flipH="1">
            <a:off x="10691956" y="6380516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平行四边形 119"/>
          <p:cNvSpPr/>
          <p:nvPr userDrawn="1"/>
        </p:nvSpPr>
        <p:spPr>
          <a:xfrm rot="10800000" flipH="1">
            <a:off x="-490446" y="637970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平行四边形 120"/>
          <p:cNvSpPr/>
          <p:nvPr userDrawn="1"/>
        </p:nvSpPr>
        <p:spPr>
          <a:xfrm rot="10800000" flipH="1">
            <a:off x="-21836" y="637970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平行四边形 121"/>
          <p:cNvSpPr/>
          <p:nvPr userDrawn="1"/>
        </p:nvSpPr>
        <p:spPr>
          <a:xfrm rot="10800000" flipH="1">
            <a:off x="11122757" y="6362593"/>
            <a:ext cx="988980" cy="710588"/>
          </a:xfrm>
          <a:prstGeom prst="parallelogram">
            <a:avLst>
              <a:gd name="adj" fmla="val 98322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平行四边形 122"/>
          <p:cNvSpPr/>
          <p:nvPr userDrawn="1"/>
        </p:nvSpPr>
        <p:spPr>
          <a:xfrm>
            <a:off x="11355067" y="-51407"/>
            <a:ext cx="1856102" cy="1224334"/>
          </a:xfrm>
          <a:prstGeom prst="parallelogram">
            <a:avLst>
              <a:gd name="adj" fmla="val 98322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平行四边形 123"/>
          <p:cNvSpPr/>
          <p:nvPr userDrawn="1"/>
        </p:nvSpPr>
        <p:spPr>
          <a:xfrm flipH="1">
            <a:off x="11507273" y="6046418"/>
            <a:ext cx="1615788" cy="1059625"/>
          </a:xfrm>
          <a:prstGeom prst="parallelogram">
            <a:avLst>
              <a:gd name="adj" fmla="val 98322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3174" y="345225"/>
            <a:ext cx="10879187" cy="2654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5400000" flipH="1">
            <a:off x="10878985" y="342125"/>
            <a:ext cx="269445" cy="267605"/>
          </a:xfrm>
          <a:prstGeom prst="triangle">
            <a:avLst>
              <a:gd name="adj" fmla="val 100000"/>
            </a:avLst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9 -0.00023 L -4.375E-6 2.59259E-6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556 -0.00023 L -2.70833E-6 1.48148E-6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556 -0.00023 L 2.5E-6 1.11111E-6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-0.0556 -0.00023 L 1.04167E-6 -2.96296E-6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>
        <p:tmplLst>
          <p:tmpl lvl="0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>
        <p:tmplLst>
          <p:tmpl lvl="0">
            <p:tnLst>
              <p:par>
                <p:cTn presetID="63" presetClass="path" presetSubtype="0" accel="50000" decel="50000" fill="hold" nodeType="withEffect">
                  <p:stCondLst>
                    <p:cond delay="100"/>
                  </p:stCondLst>
                  <p:childTnLst>
                    <p:animMotion origin="layout" path="M -0.0556 -0.00023 L -2.70833E-6 1.48148E-6 " pathEditMode="relative" rAng="0" ptsTypes="AA">
                      <p:cBhvr>
                        <p:cTn dur="3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773" y="0"/>
                    </p:animMotion>
                  </p:childTnLst>
                </p:cTn>
              </p:par>
            </p:tnLst>
          </p:tmpl>
        </p:tmplLst>
      </p:bldP>
      <p:bldP spid="19" grpId="0">
        <p:tmplLst>
          <p:tmpl lvl="0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>
        <p:tmplLst>
          <p:tmpl lvl="0">
            <p:tnLst>
              <p:par>
                <p:cTn presetID="63" presetClass="path" presetSubtype="0" accel="50000" decel="50000" fill="hold" nodeType="withEffect">
                  <p:stCondLst>
                    <p:cond delay="200"/>
                  </p:stCondLst>
                  <p:childTnLst>
                    <p:animMotion origin="layout" path="M -0.0556 -0.00023 L 2.5E-6 1.11111E-6 " pathEditMode="relative" rAng="0" ptsTypes="AA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773" y="0"/>
                    </p:animMotion>
                  </p:childTnLst>
                </p:cTn>
              </p:par>
            </p:tnLst>
          </p:tmpl>
        </p:tmplLst>
      </p:bldP>
      <p:bldP spid="41" grpId="0"/>
      <p:bldP spid="41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alphaModFix amt="14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/>
          <p:cNvSpPr/>
          <p:nvPr userDrawn="1"/>
        </p:nvSpPr>
        <p:spPr>
          <a:xfrm flipH="1">
            <a:off x="-843" y="610947"/>
            <a:ext cx="10910940" cy="5773943"/>
          </a:xfrm>
          <a:custGeom>
            <a:avLst/>
            <a:gdLst>
              <a:gd name="connsiteX0" fmla="*/ 10979546 w 10979546"/>
              <a:gd name="connsiteY0" fmla="*/ 0 h 5553797"/>
              <a:gd name="connsiteX1" fmla="*/ 20163 w 10979546"/>
              <a:gd name="connsiteY1" fmla="*/ 0 h 5553797"/>
              <a:gd name="connsiteX2" fmla="*/ 3044826 w 10979546"/>
              <a:gd name="connsiteY2" fmla="*/ 2767674 h 5553797"/>
              <a:gd name="connsiteX3" fmla="*/ 0 w 10979546"/>
              <a:gd name="connsiteY3" fmla="*/ 5553797 h 5553797"/>
              <a:gd name="connsiteX4" fmla="*/ 10979546 w 10979546"/>
              <a:gd name="connsiteY4" fmla="*/ 5553797 h 5553797"/>
              <a:gd name="connsiteX5" fmla="*/ 10979546 w 10979546"/>
              <a:gd name="connsiteY5" fmla="*/ 0 h 555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9546" h="5553797">
                <a:moveTo>
                  <a:pt x="10979546" y="0"/>
                </a:moveTo>
                <a:lnTo>
                  <a:pt x="20163" y="0"/>
                </a:lnTo>
                <a:lnTo>
                  <a:pt x="3044826" y="2767674"/>
                </a:lnTo>
                <a:lnTo>
                  <a:pt x="0" y="5553797"/>
                </a:lnTo>
                <a:lnTo>
                  <a:pt x="10979546" y="5553797"/>
                </a:lnTo>
                <a:lnTo>
                  <a:pt x="10979546" y="0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3" name="!!南京大学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1" y="1037953"/>
            <a:ext cx="1776838" cy="86185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891684" y="2501659"/>
            <a:ext cx="6209055" cy="10153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defRPr lang="zh-CN" altLang="en-US" sz="5400" b="0" kern="12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在这里填写标题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891685" y="3558904"/>
            <a:ext cx="634249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400" spc="3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0" lvl="0" algn="dist"/>
            <a:r>
              <a:rPr lang="en-US" altLang="zh-CN" dirty="0"/>
              <a:t>TITLE OF PRESENTATION GOES HERE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0870" y="4567178"/>
            <a:ext cx="27643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lvl="0" algn="dist"/>
            <a:r>
              <a:rPr lang="zh-CN" altLang="en-US" dirty="0"/>
              <a:t>南京大学</a:t>
            </a:r>
            <a:r>
              <a:rPr lang="en-US" altLang="zh-CN" dirty="0"/>
              <a:t>XX</a:t>
            </a:r>
            <a:r>
              <a:rPr lang="zh-CN" altLang="en-US" dirty="0"/>
              <a:t>学院 姓名</a:t>
            </a:r>
            <a:endParaRPr lang="zh-CN" altLang="en-US" dirty="0"/>
          </a:p>
        </p:txBody>
      </p:sp>
      <p:pic>
        <p:nvPicPr>
          <p:cNvPr id="42" name="图片 41" descr="图片包含 名片, 文字&#10;&#10;描述已自动生成"/>
          <p:cNvPicPr>
            <a:picLocks noChangeAspect="1"/>
          </p:cNvPicPr>
          <p:nvPr userDrawn="1"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47518" r="13479" b="31213"/>
          <a:stretch>
            <a:fillRect/>
          </a:stretch>
        </p:blipFill>
        <p:spPr>
          <a:xfrm>
            <a:off x="-319278" y="6899714"/>
            <a:ext cx="13548360" cy="1922637"/>
          </a:xfrm>
          <a:prstGeom prst="rect">
            <a:avLst/>
          </a:prstGeom>
        </p:spPr>
      </p:pic>
      <p:sp>
        <p:nvSpPr>
          <p:cNvPr id="41" name="日期占位符 1050"/>
          <p:cNvSpPr txBox="1"/>
          <p:nvPr userDrawn="1"/>
        </p:nvSpPr>
        <p:spPr>
          <a:xfrm>
            <a:off x="973395" y="4921872"/>
            <a:ext cx="1542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zh-CN" altLang="en-US" b="0" dirty="0">
              <a:solidFill>
                <a:srgbClr val="85006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73395" y="4192345"/>
            <a:ext cx="3501490" cy="170588"/>
            <a:chOff x="4399588" y="4016383"/>
            <a:chExt cx="3352852" cy="86344"/>
          </a:xfrm>
        </p:grpSpPr>
        <p:sp>
          <p:nvSpPr>
            <p:cNvPr id="25" name="矩形 24"/>
            <p:cNvSpPr/>
            <p:nvPr userDrawn="1"/>
          </p:nvSpPr>
          <p:spPr>
            <a:xfrm>
              <a:off x="4437740" y="4037958"/>
              <a:ext cx="3314700" cy="45719"/>
            </a:xfrm>
            <a:prstGeom prst="rect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399588" y="4016383"/>
              <a:ext cx="3315600" cy="86344"/>
            </a:xfrm>
            <a:prstGeom prst="rect">
              <a:avLst/>
            </a:prstGeom>
          </p:spPr>
        </p:pic>
      </p:grpSp>
      <p:sp>
        <p:nvSpPr>
          <p:cNvPr id="8" name="箭头: V 形 7"/>
          <p:cNvSpPr/>
          <p:nvPr userDrawn="1"/>
        </p:nvSpPr>
        <p:spPr>
          <a:xfrm flipH="1">
            <a:off x="8120914" y="654814"/>
            <a:ext cx="3287008" cy="5713776"/>
          </a:xfrm>
          <a:prstGeom prst="chevron">
            <a:avLst>
              <a:gd name="adj" fmla="val 9113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任意多边形: 形状 57"/>
          <p:cNvSpPr/>
          <p:nvPr userDrawn="1"/>
        </p:nvSpPr>
        <p:spPr>
          <a:xfrm flipH="1">
            <a:off x="8839509" y="654061"/>
            <a:ext cx="3353334" cy="5773942"/>
          </a:xfrm>
          <a:custGeom>
            <a:avLst/>
            <a:gdLst>
              <a:gd name="connsiteX0" fmla="*/ 328671 w 3353334"/>
              <a:gd name="connsiteY0" fmla="*/ 0 h 5553796"/>
              <a:gd name="connsiteX1" fmla="*/ 0 w 3353334"/>
              <a:gd name="connsiteY1" fmla="*/ 0 h 5553796"/>
              <a:gd name="connsiteX2" fmla="*/ 0 w 3353334"/>
              <a:gd name="connsiteY2" fmla="*/ 323408 h 5553796"/>
              <a:gd name="connsiteX3" fmla="*/ 2711050 w 3353334"/>
              <a:gd name="connsiteY3" fmla="*/ 2804115 h 5553796"/>
              <a:gd name="connsiteX4" fmla="*/ 0 w 3353334"/>
              <a:gd name="connsiteY4" fmla="*/ 5284821 h 5553796"/>
              <a:gd name="connsiteX5" fmla="*/ 0 w 3353334"/>
              <a:gd name="connsiteY5" fmla="*/ 5553796 h 5553796"/>
              <a:gd name="connsiteX6" fmla="*/ 308508 w 3353334"/>
              <a:gd name="connsiteY6" fmla="*/ 5553796 h 5553796"/>
              <a:gd name="connsiteX7" fmla="*/ 3353334 w 3353334"/>
              <a:gd name="connsiteY7" fmla="*/ 2767674 h 5553796"/>
              <a:gd name="connsiteX8" fmla="*/ 328671 w 3353334"/>
              <a:gd name="connsiteY8" fmla="*/ 0 h 555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3334" h="5553796">
                <a:moveTo>
                  <a:pt x="328671" y="0"/>
                </a:moveTo>
                <a:lnTo>
                  <a:pt x="0" y="0"/>
                </a:lnTo>
                <a:lnTo>
                  <a:pt x="0" y="323408"/>
                </a:lnTo>
                <a:lnTo>
                  <a:pt x="2711050" y="2804115"/>
                </a:lnTo>
                <a:lnTo>
                  <a:pt x="0" y="5284821"/>
                </a:lnTo>
                <a:lnTo>
                  <a:pt x="0" y="5553796"/>
                </a:lnTo>
                <a:lnTo>
                  <a:pt x="308508" y="5553796"/>
                </a:lnTo>
                <a:lnTo>
                  <a:pt x="3353334" y="2767674"/>
                </a:lnTo>
                <a:lnTo>
                  <a:pt x="328671" y="0"/>
                </a:lnTo>
                <a:close/>
              </a:path>
            </a:pathLst>
          </a:custGeom>
          <a:solidFill>
            <a:srgbClr val="990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任意多边形: 形状 51"/>
          <p:cNvSpPr/>
          <p:nvPr userDrawn="1"/>
        </p:nvSpPr>
        <p:spPr>
          <a:xfrm flipH="1">
            <a:off x="10064423" y="1526756"/>
            <a:ext cx="2127575" cy="4047951"/>
          </a:xfrm>
          <a:custGeom>
            <a:avLst/>
            <a:gdLst>
              <a:gd name="connsiteX0" fmla="*/ 0 w 2021800"/>
              <a:gd name="connsiteY0" fmla="*/ 0 h 3700037"/>
              <a:gd name="connsiteX1" fmla="*/ 0 w 2021800"/>
              <a:gd name="connsiteY1" fmla="*/ 3700037 h 3700037"/>
              <a:gd name="connsiteX2" fmla="*/ 2021800 w 2021800"/>
              <a:gd name="connsiteY2" fmla="*/ 1850019 h 3700037"/>
              <a:gd name="connsiteX3" fmla="*/ 0 w 2021800"/>
              <a:gd name="connsiteY3" fmla="*/ 0 h 370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1800" h="3700037">
                <a:moveTo>
                  <a:pt x="0" y="0"/>
                </a:moveTo>
                <a:lnTo>
                  <a:pt x="0" y="3700037"/>
                </a:lnTo>
                <a:lnTo>
                  <a:pt x="2021800" y="18500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10659351" y="3264062"/>
            <a:ext cx="1392692" cy="491924"/>
            <a:chOff x="714375" y="1419225"/>
            <a:chExt cx="11134427" cy="2133600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3010201" y="3171825"/>
              <a:ext cx="275931" cy="371475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9296402" y="3171225"/>
              <a:ext cx="266400" cy="38160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276600" y="3171825"/>
              <a:ext cx="230505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991352" y="3171225"/>
              <a:ext cx="2305050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581650" y="2095500"/>
              <a:ext cx="0" cy="1114425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962777" y="2085975"/>
              <a:ext cx="0" cy="1114425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6962777" y="1752600"/>
              <a:ext cx="123823" cy="39945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457828" y="1752600"/>
              <a:ext cx="123822" cy="39945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57828" y="1752600"/>
              <a:ext cx="380997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734180" y="1752600"/>
              <a:ext cx="380997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5909620" y="1419228"/>
              <a:ext cx="386837" cy="333373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276544" y="1419225"/>
              <a:ext cx="429060" cy="333373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14375" y="3542008"/>
              <a:ext cx="2305052" cy="0"/>
            </a:xfrm>
            <a:prstGeom prst="line">
              <a:avLst/>
            </a:prstGeom>
            <a:ln w="34925">
              <a:gradFill>
                <a:gsLst>
                  <a:gs pos="0">
                    <a:srgbClr val="850063"/>
                  </a:gs>
                  <a:gs pos="100000">
                    <a:srgbClr val="850063">
                      <a:alpha val="0"/>
                    </a:srgb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9543752" y="3543300"/>
              <a:ext cx="2305050" cy="0"/>
            </a:xfrm>
            <a:prstGeom prst="line">
              <a:avLst/>
            </a:prstGeom>
            <a:ln w="34925">
              <a:gradFill>
                <a:gsLst>
                  <a:gs pos="0">
                    <a:srgbClr val="850063"/>
                  </a:gs>
                  <a:gs pos="100000">
                    <a:srgbClr val="850063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平行四边形 46"/>
          <p:cNvSpPr/>
          <p:nvPr userDrawn="1"/>
        </p:nvSpPr>
        <p:spPr>
          <a:xfrm>
            <a:off x="5855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平行四边形 69"/>
          <p:cNvSpPr/>
          <p:nvPr userDrawn="1"/>
        </p:nvSpPr>
        <p:spPr>
          <a:xfrm>
            <a:off x="10541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平行四边形 70"/>
          <p:cNvSpPr/>
          <p:nvPr userDrawn="1"/>
        </p:nvSpPr>
        <p:spPr>
          <a:xfrm>
            <a:off x="152272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/>
          <p:cNvSpPr/>
          <p:nvPr userDrawn="1"/>
        </p:nvSpPr>
        <p:spPr>
          <a:xfrm>
            <a:off x="199133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平行四边形 72"/>
          <p:cNvSpPr/>
          <p:nvPr userDrawn="1"/>
        </p:nvSpPr>
        <p:spPr>
          <a:xfrm>
            <a:off x="245994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平行四边形 73"/>
          <p:cNvSpPr/>
          <p:nvPr userDrawn="1"/>
        </p:nvSpPr>
        <p:spPr>
          <a:xfrm>
            <a:off x="292855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339716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平行四边形 75"/>
          <p:cNvSpPr/>
          <p:nvPr userDrawn="1"/>
        </p:nvSpPr>
        <p:spPr>
          <a:xfrm>
            <a:off x="386577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平行四边形 76"/>
          <p:cNvSpPr/>
          <p:nvPr userDrawn="1"/>
        </p:nvSpPr>
        <p:spPr>
          <a:xfrm>
            <a:off x="433438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平行四边形 77"/>
          <p:cNvSpPr/>
          <p:nvPr userDrawn="1"/>
        </p:nvSpPr>
        <p:spPr>
          <a:xfrm>
            <a:off x="480299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 userDrawn="1"/>
        </p:nvSpPr>
        <p:spPr>
          <a:xfrm>
            <a:off x="52716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平行四边形 79"/>
          <p:cNvSpPr/>
          <p:nvPr userDrawn="1"/>
        </p:nvSpPr>
        <p:spPr>
          <a:xfrm>
            <a:off x="57402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 userDrawn="1"/>
        </p:nvSpPr>
        <p:spPr>
          <a:xfrm>
            <a:off x="620882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平行四边形 81"/>
          <p:cNvSpPr/>
          <p:nvPr userDrawn="1"/>
        </p:nvSpPr>
        <p:spPr>
          <a:xfrm>
            <a:off x="667743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平行四边形 82"/>
          <p:cNvSpPr/>
          <p:nvPr userDrawn="1"/>
        </p:nvSpPr>
        <p:spPr>
          <a:xfrm>
            <a:off x="714604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平行四边形 83"/>
          <p:cNvSpPr/>
          <p:nvPr userDrawn="1"/>
        </p:nvSpPr>
        <p:spPr>
          <a:xfrm>
            <a:off x="761465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平行四边形 84"/>
          <p:cNvSpPr/>
          <p:nvPr userDrawn="1"/>
        </p:nvSpPr>
        <p:spPr>
          <a:xfrm>
            <a:off x="808326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平行四边形 85"/>
          <p:cNvSpPr/>
          <p:nvPr userDrawn="1"/>
        </p:nvSpPr>
        <p:spPr>
          <a:xfrm>
            <a:off x="855187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平行四边形 86"/>
          <p:cNvSpPr/>
          <p:nvPr userDrawn="1"/>
        </p:nvSpPr>
        <p:spPr>
          <a:xfrm>
            <a:off x="902048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平行四边形 87"/>
          <p:cNvSpPr/>
          <p:nvPr userDrawn="1"/>
        </p:nvSpPr>
        <p:spPr>
          <a:xfrm>
            <a:off x="948909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平行四边形 88"/>
          <p:cNvSpPr/>
          <p:nvPr userDrawn="1"/>
        </p:nvSpPr>
        <p:spPr>
          <a:xfrm>
            <a:off x="99577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平行四边形 89"/>
          <p:cNvSpPr/>
          <p:nvPr userDrawn="1"/>
        </p:nvSpPr>
        <p:spPr>
          <a:xfrm>
            <a:off x="104263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平行四边形 90"/>
          <p:cNvSpPr/>
          <p:nvPr userDrawn="1"/>
        </p:nvSpPr>
        <p:spPr>
          <a:xfrm>
            <a:off x="10932244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平行四边形 93"/>
          <p:cNvSpPr/>
          <p:nvPr userDrawn="1"/>
        </p:nvSpPr>
        <p:spPr>
          <a:xfrm>
            <a:off x="-267918" y="-27305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平行四边形 94"/>
          <p:cNvSpPr/>
          <p:nvPr userDrawn="1"/>
        </p:nvSpPr>
        <p:spPr>
          <a:xfrm>
            <a:off x="200692" y="-27305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 userDrawn="1"/>
        </p:nvSpPr>
        <p:spPr>
          <a:xfrm>
            <a:off x="11122757" y="-52485"/>
            <a:ext cx="988980" cy="710588"/>
          </a:xfrm>
          <a:prstGeom prst="parallelogram">
            <a:avLst>
              <a:gd name="adj" fmla="val 98322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 userDrawn="1"/>
        </p:nvSpPr>
        <p:spPr>
          <a:xfrm rot="10800000" flipH="1">
            <a:off x="3629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 userDrawn="1"/>
        </p:nvSpPr>
        <p:spPr>
          <a:xfrm rot="10800000" flipH="1">
            <a:off x="8315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平行四边形 98"/>
          <p:cNvSpPr/>
          <p:nvPr userDrawn="1"/>
        </p:nvSpPr>
        <p:spPr>
          <a:xfrm rot="10800000" flipH="1">
            <a:off x="130019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平行四边形 99"/>
          <p:cNvSpPr/>
          <p:nvPr userDrawn="1"/>
        </p:nvSpPr>
        <p:spPr>
          <a:xfrm rot="10800000" flipH="1">
            <a:off x="176880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平行四边形 100"/>
          <p:cNvSpPr/>
          <p:nvPr userDrawn="1"/>
        </p:nvSpPr>
        <p:spPr>
          <a:xfrm rot="10800000" flipH="1">
            <a:off x="223741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平行四边形 101"/>
          <p:cNvSpPr/>
          <p:nvPr userDrawn="1"/>
        </p:nvSpPr>
        <p:spPr>
          <a:xfrm rot="10800000" flipH="1">
            <a:off x="270602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平行四边形 102"/>
          <p:cNvSpPr/>
          <p:nvPr userDrawn="1"/>
        </p:nvSpPr>
        <p:spPr>
          <a:xfrm rot="10800000" flipH="1">
            <a:off x="317463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平行四边形 103"/>
          <p:cNvSpPr/>
          <p:nvPr userDrawn="1"/>
        </p:nvSpPr>
        <p:spPr>
          <a:xfrm rot="10800000" flipH="1">
            <a:off x="364324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平行四边形 104"/>
          <p:cNvSpPr/>
          <p:nvPr userDrawn="1"/>
        </p:nvSpPr>
        <p:spPr>
          <a:xfrm rot="10800000" flipH="1">
            <a:off x="411185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平行四边形 105"/>
          <p:cNvSpPr/>
          <p:nvPr userDrawn="1"/>
        </p:nvSpPr>
        <p:spPr>
          <a:xfrm rot="10800000" flipH="1">
            <a:off x="458046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平行四边形 106"/>
          <p:cNvSpPr/>
          <p:nvPr userDrawn="1"/>
        </p:nvSpPr>
        <p:spPr>
          <a:xfrm rot="10800000" flipH="1">
            <a:off x="50490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平行四边形 107"/>
          <p:cNvSpPr/>
          <p:nvPr userDrawn="1"/>
        </p:nvSpPr>
        <p:spPr>
          <a:xfrm rot="10800000" flipH="1">
            <a:off x="55176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平行四边形 108"/>
          <p:cNvSpPr/>
          <p:nvPr userDrawn="1"/>
        </p:nvSpPr>
        <p:spPr>
          <a:xfrm rot="10800000" flipH="1">
            <a:off x="598629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平行四边形 109"/>
          <p:cNvSpPr/>
          <p:nvPr userDrawn="1"/>
        </p:nvSpPr>
        <p:spPr>
          <a:xfrm rot="10800000" flipH="1">
            <a:off x="645490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平行四边形 110"/>
          <p:cNvSpPr/>
          <p:nvPr userDrawn="1"/>
        </p:nvSpPr>
        <p:spPr>
          <a:xfrm rot="10800000" flipH="1">
            <a:off x="692351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平行四边形 111"/>
          <p:cNvSpPr/>
          <p:nvPr userDrawn="1"/>
        </p:nvSpPr>
        <p:spPr>
          <a:xfrm rot="10800000" flipH="1">
            <a:off x="739212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平行四边形 112"/>
          <p:cNvSpPr/>
          <p:nvPr userDrawn="1"/>
        </p:nvSpPr>
        <p:spPr>
          <a:xfrm rot="10800000" flipH="1">
            <a:off x="786073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平行四边形 113"/>
          <p:cNvSpPr/>
          <p:nvPr userDrawn="1"/>
        </p:nvSpPr>
        <p:spPr>
          <a:xfrm rot="10800000" flipH="1">
            <a:off x="832934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平行四边形 114"/>
          <p:cNvSpPr/>
          <p:nvPr userDrawn="1"/>
        </p:nvSpPr>
        <p:spPr>
          <a:xfrm rot="10800000" flipH="1">
            <a:off x="879795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平行四边形 115"/>
          <p:cNvSpPr/>
          <p:nvPr userDrawn="1"/>
        </p:nvSpPr>
        <p:spPr>
          <a:xfrm rot="10800000" flipH="1">
            <a:off x="926656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平行四边形 116"/>
          <p:cNvSpPr/>
          <p:nvPr userDrawn="1"/>
        </p:nvSpPr>
        <p:spPr>
          <a:xfrm rot="10800000" flipH="1">
            <a:off x="97351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平行四边形 117"/>
          <p:cNvSpPr/>
          <p:nvPr userDrawn="1"/>
        </p:nvSpPr>
        <p:spPr>
          <a:xfrm rot="10800000" flipH="1">
            <a:off x="102037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平行四边形 118"/>
          <p:cNvSpPr/>
          <p:nvPr userDrawn="1"/>
        </p:nvSpPr>
        <p:spPr>
          <a:xfrm rot="10800000" flipH="1">
            <a:off x="10691956" y="6380516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平行四边形 119"/>
          <p:cNvSpPr/>
          <p:nvPr userDrawn="1"/>
        </p:nvSpPr>
        <p:spPr>
          <a:xfrm rot="10800000" flipH="1">
            <a:off x="-490446" y="637970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平行四边形 120"/>
          <p:cNvSpPr/>
          <p:nvPr userDrawn="1"/>
        </p:nvSpPr>
        <p:spPr>
          <a:xfrm rot="10800000" flipH="1">
            <a:off x="-21836" y="637970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平行四边形 121"/>
          <p:cNvSpPr/>
          <p:nvPr userDrawn="1"/>
        </p:nvSpPr>
        <p:spPr>
          <a:xfrm rot="10800000" flipH="1">
            <a:off x="11122757" y="6362593"/>
            <a:ext cx="988980" cy="710588"/>
          </a:xfrm>
          <a:prstGeom prst="parallelogram">
            <a:avLst>
              <a:gd name="adj" fmla="val 98322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平行四边形 122"/>
          <p:cNvSpPr/>
          <p:nvPr userDrawn="1"/>
        </p:nvSpPr>
        <p:spPr>
          <a:xfrm>
            <a:off x="11355067" y="-51407"/>
            <a:ext cx="1856102" cy="1224334"/>
          </a:xfrm>
          <a:prstGeom prst="parallelogram">
            <a:avLst>
              <a:gd name="adj" fmla="val 98322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平行四边形 123"/>
          <p:cNvSpPr/>
          <p:nvPr userDrawn="1"/>
        </p:nvSpPr>
        <p:spPr>
          <a:xfrm flipH="1">
            <a:off x="11507273" y="6046418"/>
            <a:ext cx="1615788" cy="1059625"/>
          </a:xfrm>
          <a:prstGeom prst="parallelogram">
            <a:avLst>
              <a:gd name="adj" fmla="val 98322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3174" y="345225"/>
            <a:ext cx="10879187" cy="2654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5400000" flipH="1">
            <a:off x="10878985" y="342125"/>
            <a:ext cx="269445" cy="267605"/>
          </a:xfrm>
          <a:prstGeom prst="triangle">
            <a:avLst>
              <a:gd name="adj" fmla="val 100000"/>
            </a:avLst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9 -0.00023 L -4.375E-6 2.59259E-6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556 -0.00023 L -2.70833E-6 1.48148E-6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556 -0.00023 L 2.5E-6 1.11111E-6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-0.0556 -0.00023 L 1.04167E-6 -2.96296E-6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>
        <p:tmplLst>
          <p:tmpl lvl="0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>
        <p:tmplLst>
          <p:tmpl lvl="0">
            <p:tnLst>
              <p:par>
                <p:cTn presetID="63" presetClass="path" presetSubtype="0" accel="50000" decel="50000" fill="hold" nodeType="withEffect">
                  <p:stCondLst>
                    <p:cond delay="100"/>
                  </p:stCondLst>
                  <p:childTnLst>
                    <p:animMotion origin="layout" path="M -0.0556 -0.00023 L -2.70833E-6 1.48148E-6 " pathEditMode="relative" rAng="0" ptsTypes="AA">
                      <p:cBhvr>
                        <p:cTn dur="3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773" y="0"/>
                    </p:animMotion>
                  </p:childTnLst>
                </p:cTn>
              </p:par>
            </p:tnLst>
          </p:tmpl>
        </p:tmplLst>
      </p:bldP>
      <p:bldP spid="19" grpId="0">
        <p:tmplLst>
          <p:tmpl lvl="0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>
        <p:tmplLst>
          <p:tmpl lvl="0">
            <p:tnLst>
              <p:par>
                <p:cTn presetID="63" presetClass="path" presetSubtype="0" accel="50000" decel="50000" fill="hold" nodeType="withEffect">
                  <p:stCondLst>
                    <p:cond delay="200"/>
                  </p:stCondLst>
                  <p:childTnLst>
                    <p:animMotion origin="layout" path="M -0.0556 -0.00023 L 2.5E-6 1.11111E-6 " pathEditMode="relative" rAng="0" ptsTypes="AA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773" y="0"/>
                    </p:animMotion>
                  </p:childTnLst>
                </p:cTn>
              </p:par>
            </p:tnLst>
          </p:tmpl>
        </p:tmplLst>
      </p:bldP>
      <p:bldP spid="41" grpId="0"/>
      <p:bldP spid="41" grpId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 brigh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162000" r="-1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4914781"/>
            <a:ext cx="12192001" cy="1779847"/>
          </a:xfrm>
          <a:prstGeom prst="rect">
            <a:avLst/>
          </a:prstGeom>
          <a:noFill/>
        </p:spPr>
      </p:pic>
      <p:pic>
        <p:nvPicPr>
          <p:cNvPr id="16" name="图片 15" descr="图片包含 草, 天空, 树, 户外&#10;&#10;描述已自动生成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84488" y="1533403"/>
            <a:ext cx="4079249" cy="17798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1837848"/>
            <a:ext cx="4004840" cy="50201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924057"/>
            <a:ext cx="393539" cy="1779847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!!南京大学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86" y="268204"/>
            <a:ext cx="2158175" cy="105088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393539" y="485311"/>
            <a:ext cx="2716516" cy="784192"/>
            <a:chOff x="221300" y="1114464"/>
            <a:chExt cx="2716516" cy="904809"/>
          </a:xfrm>
        </p:grpSpPr>
        <p:sp>
          <p:nvSpPr>
            <p:cNvPr id="10" name="矩形 9"/>
            <p:cNvSpPr/>
            <p:nvPr userDrawn="1"/>
          </p:nvSpPr>
          <p:spPr>
            <a:xfrm>
              <a:off x="221300" y="1114464"/>
              <a:ext cx="2716516" cy="714743"/>
            </a:xfrm>
            <a:prstGeom prst="rect">
              <a:avLst/>
            </a:prstGeom>
            <a:noFill/>
            <a:ln>
              <a:noFill/>
            </a:ln>
            <a:effectLst>
              <a:outerShdw blurRad="228600" sx="102000" sy="102000" algn="ctr" rotWithShape="0">
                <a:schemeClr val="accent1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>
                <a:lnSpc>
                  <a:spcPct val="90000"/>
                </a:lnSpc>
              </a:pPr>
              <a:endParaRPr lang="en-US" altLang="zh-CN" sz="4000" b="0" strike="noStrike" spc="600" dirty="0">
                <a:solidFill>
                  <a:srgbClr val="9E008B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334473" y="1956967"/>
              <a:ext cx="1420006" cy="62306"/>
            </a:xfrm>
            <a:prstGeom prst="rect">
              <a:avLst/>
            </a:prstGeom>
            <a:solidFill>
              <a:srgbClr val="9E00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spc="600" dirty="0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1837848"/>
            <a:ext cx="4004840" cy="502015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7784488" y="1533401"/>
            <a:ext cx="4079249" cy="1779847"/>
          </a:xfrm>
          <a:prstGeom prst="rect">
            <a:avLst/>
          </a:prstGeom>
          <a:gradFill>
            <a:gsLst>
              <a:gs pos="28000">
                <a:srgbClr val="FFFFFF">
                  <a:alpha val="80000"/>
                </a:srgbClr>
              </a:gs>
              <a:gs pos="0">
                <a:schemeClr val="bg1"/>
              </a:gs>
              <a:gs pos="56000">
                <a:srgbClr val="FFFFFF">
                  <a:alpha val="90000"/>
                </a:srgbClr>
              </a:gs>
              <a:gs pos="94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V 形 4"/>
          <p:cNvSpPr/>
          <p:nvPr userDrawn="1"/>
        </p:nvSpPr>
        <p:spPr>
          <a:xfrm flipH="1">
            <a:off x="10494476" y="1533405"/>
            <a:ext cx="1697524" cy="1779848"/>
          </a:xfrm>
          <a:prstGeom prst="chevron">
            <a:avLst>
              <a:gd name="adj" fmla="val 663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箭头: V 形 12"/>
          <p:cNvSpPr/>
          <p:nvPr userDrawn="1"/>
        </p:nvSpPr>
        <p:spPr>
          <a:xfrm flipH="1">
            <a:off x="11428963" y="2924055"/>
            <a:ext cx="1325763" cy="1779848"/>
          </a:xfrm>
          <a:prstGeom prst="chevron">
            <a:avLst>
              <a:gd name="adj" fmla="val 84064"/>
            </a:avLst>
          </a:prstGeom>
          <a:solidFill>
            <a:srgbClr val="99097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926718" y="1117805"/>
            <a:ext cx="1183337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90000"/>
              </a:lnSpc>
            </a:pPr>
            <a:r>
              <a:rPr lang="en-US" altLang="zh-CN" sz="1100" b="0" strike="noStrike" spc="300" dirty="0">
                <a:solidFill>
                  <a:schemeClr val="bg1">
                    <a:lumMod val="65000"/>
                  </a:schemeClr>
                </a:solidFill>
                <a:effectLst/>
                <a:latin typeface="等线" panose="02010600030101010101" pitchFamily="2" charset="-122"/>
                <a:ea typeface="+mn-ea"/>
                <a:cs typeface="Segoe UI" panose="020B0502040204020203" pitchFamily="34" charset="0"/>
              </a:rPr>
              <a:t>CONTENTS</a:t>
            </a:r>
            <a:endParaRPr lang="zh-CN" altLang="en-US" sz="1100" b="0" strike="noStrike" spc="300" dirty="0">
              <a:solidFill>
                <a:schemeClr val="bg1">
                  <a:lumMod val="65000"/>
                </a:schemeClr>
              </a:solidFill>
              <a:effectLst/>
              <a:latin typeface="等线" panose="02010600030101010101" pitchFamily="2" charset="-122"/>
              <a:ea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树, 天空, 建筑物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4956" r="2202" b="-4956"/>
          <a:stretch>
            <a:fillRect/>
          </a:stretch>
        </p:blipFill>
        <p:spPr>
          <a:xfrm>
            <a:off x="-1132" y="-5116"/>
            <a:ext cx="12192000" cy="686311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95000"/>
                </a:schemeClr>
              </a:gs>
              <a:gs pos="33000">
                <a:schemeClr val="bg1">
                  <a:alpha val="95000"/>
                </a:schemeClr>
              </a:gs>
              <a:gs pos="50000">
                <a:schemeClr val="bg1">
                  <a:alpha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>
            <a:off x="5274238" y="1162652"/>
            <a:ext cx="1584000" cy="1584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50000">
                <a:srgbClr val="FFFFFF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15900" sx="105000" sy="10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029201" y="884536"/>
            <a:ext cx="2074074" cy="2224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600" b="1">
                <a:solidFill>
                  <a:srgbClr val="9E008B"/>
                </a:solidFill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096638" y="3303387"/>
            <a:ext cx="5998724" cy="7568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3600" b="1" spc="60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单击此处添加节标题</a:t>
            </a:r>
            <a:endParaRPr lang="zh-CN" altLang="en-US" dirty="0"/>
          </a:p>
        </p:txBody>
      </p:sp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925" y="5757673"/>
            <a:ext cx="4114800" cy="781050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2638" y="5262373"/>
            <a:ext cx="4114800" cy="12763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13" y="5739984"/>
            <a:ext cx="1491574" cy="726296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3025301" y="3935857"/>
            <a:ext cx="6070061" cy="192918"/>
            <a:chOff x="4399588" y="4016383"/>
            <a:chExt cx="3352853" cy="86344"/>
          </a:xfrm>
        </p:grpSpPr>
        <p:sp>
          <p:nvSpPr>
            <p:cNvPr id="47" name="矩形 46"/>
            <p:cNvSpPr/>
            <p:nvPr userDrawn="1"/>
          </p:nvSpPr>
          <p:spPr>
            <a:xfrm>
              <a:off x="4437741" y="4037958"/>
              <a:ext cx="3314700" cy="45719"/>
            </a:xfrm>
            <a:prstGeom prst="rect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片 4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399588" y="4016383"/>
              <a:ext cx="3315600" cy="86344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949115"/>
            <a:ext cx="4004840" cy="502015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949115"/>
            <a:ext cx="4004840" cy="5020152"/>
          </a:xfrm>
          <a:prstGeom prst="rect">
            <a:avLst/>
          </a:prstGeom>
        </p:spPr>
      </p:pic>
      <p:sp>
        <p:nvSpPr>
          <p:cNvPr id="52" name="矩形 51"/>
          <p:cNvSpPr/>
          <p:nvPr userDrawn="1"/>
        </p:nvSpPr>
        <p:spPr>
          <a:xfrm>
            <a:off x="0" y="6509614"/>
            <a:ext cx="12192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396575" y="4168827"/>
            <a:ext cx="5398851" cy="366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2000" b="0" spc="30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 dirty="0"/>
              <a:t>TITLE OF SECTION GOES HERE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户外, 树, 天空, 建筑物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4956" r="2202" b="-4956"/>
          <a:stretch>
            <a:fillRect/>
          </a:stretch>
        </p:blipFill>
        <p:spPr>
          <a:xfrm>
            <a:off x="2264" y="346109"/>
            <a:ext cx="12192000" cy="6863116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2264" y="47021"/>
            <a:ext cx="12192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33000">
                <a:schemeClr val="bg1">
                  <a:alpha val="97000"/>
                </a:schemeClr>
              </a:gs>
              <a:gs pos="50000">
                <a:schemeClr val="bg1">
                  <a:alpha val="9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0" y="-30479"/>
            <a:ext cx="12192000" cy="573769"/>
          </a:xfrm>
          <a:prstGeom prst="parallelogram">
            <a:avLst>
              <a:gd name="adj" fmla="val 0"/>
            </a:avLst>
          </a:prstGeom>
          <a:gradFill>
            <a:gsLst>
              <a:gs pos="16000">
                <a:srgbClr val="88136E">
                  <a:alpha val="78000"/>
                </a:srgbClr>
              </a:gs>
              <a:gs pos="0">
                <a:srgbClr val="B4009E"/>
              </a:gs>
              <a:gs pos="99351">
                <a:schemeClr val="accent4">
                  <a:lumMod val="75000"/>
                </a:schemeClr>
              </a:gs>
              <a:gs pos="77000">
                <a:schemeClr val="accent1"/>
              </a:gs>
            </a:gsLst>
            <a:lin ang="8100000" scaled="0"/>
          </a:gradFill>
          <a:ln>
            <a:noFill/>
          </a:ln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3537879" y="-30480"/>
            <a:ext cx="10125565" cy="573770"/>
          </a:xfrm>
          <a:prstGeom prst="rect">
            <a:avLst/>
          </a:prstGeom>
        </p:spPr>
      </p:pic>
      <p:sp>
        <p:nvSpPr>
          <p:cNvPr id="11" name="Oval 143"/>
          <p:cNvSpPr>
            <a:spLocks noChangeAspect="1"/>
          </p:cNvSpPr>
          <p:nvPr userDrawn="1"/>
        </p:nvSpPr>
        <p:spPr bwMode="auto">
          <a:xfrm>
            <a:off x="218106" y="47021"/>
            <a:ext cx="410544" cy="4105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chemeClr val="bg1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noAutofit/>
          </a:bodyPr>
          <a:lstStyle/>
          <a:p>
            <a:pPr algn="ctr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文本占位符 38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106" y="81066"/>
            <a:ext cx="410545" cy="4019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200" b="1" spc="30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文本占位符 3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6623" y="76295"/>
            <a:ext cx="3215623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3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77" y="128612"/>
            <a:ext cx="1025842" cy="3192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55" y="3431262"/>
            <a:ext cx="2733690" cy="34267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6845" y="3431262"/>
            <a:ext cx="2733690" cy="3426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或突出展示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34592"/>
            <a:ext cx="12192000" cy="6892592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0" y="-30479"/>
            <a:ext cx="12192000" cy="573769"/>
          </a:xfrm>
          <a:prstGeom prst="parallelogram">
            <a:avLst>
              <a:gd name="adj" fmla="val 0"/>
            </a:avLst>
          </a:prstGeom>
          <a:gradFill>
            <a:gsLst>
              <a:gs pos="36000">
                <a:srgbClr val="88136E">
                  <a:alpha val="7800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lin ang="8100000" scaled="0"/>
          </a:gradFill>
          <a:ln>
            <a:noFill/>
          </a:ln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-34592"/>
            <a:ext cx="12192000" cy="57505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4553879" y="-30480"/>
            <a:ext cx="10125565" cy="5737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294299" y="-34592"/>
            <a:ext cx="10125565" cy="573770"/>
          </a:xfrm>
          <a:prstGeom prst="rect">
            <a:avLst/>
          </a:prstGeom>
        </p:spPr>
      </p:pic>
      <p:sp>
        <p:nvSpPr>
          <p:cNvPr id="11" name="Oval 143"/>
          <p:cNvSpPr>
            <a:spLocks noChangeAspect="1"/>
          </p:cNvSpPr>
          <p:nvPr userDrawn="1"/>
        </p:nvSpPr>
        <p:spPr bwMode="auto">
          <a:xfrm>
            <a:off x="218106" y="47021"/>
            <a:ext cx="410544" cy="4105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chemeClr val="bg1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noAutofit/>
          </a:bodyPr>
          <a:lstStyle/>
          <a:p>
            <a:pPr algn="ctr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1" name="文本占位符 38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106" y="81066"/>
            <a:ext cx="410545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2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文本占位符 3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6623" y="76295"/>
            <a:ext cx="7585697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3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  <a:r>
              <a:rPr lang="en-US" altLang="zh-CN" dirty="0"/>
              <a:t>——</a:t>
            </a:r>
            <a:r>
              <a:rPr lang="zh-CN" altLang="en-US" dirty="0"/>
              <a:t>破折号后填视频名称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77" y="128612"/>
            <a:ext cx="1025842" cy="319245"/>
          </a:xfrm>
          <a:prstGeom prst="rect">
            <a:avLst/>
          </a:prstGeom>
        </p:spPr>
      </p:pic>
      <p:sp>
        <p:nvSpPr>
          <p:cNvPr id="3" name="媒体占位符 2"/>
          <p:cNvSpPr>
            <a:spLocks noGrp="1"/>
          </p:cNvSpPr>
          <p:nvPr>
            <p:ph type="media" sz="quarter" idx="14"/>
          </p:nvPr>
        </p:nvSpPr>
        <p:spPr>
          <a:xfrm>
            <a:off x="466725" y="771525"/>
            <a:ext cx="11309350" cy="5507038"/>
          </a:xfrm>
          <a:prstGeom prst="rect">
            <a:avLst/>
          </a:prstGeom>
          <a:effectLst>
            <a:outerShdw blurRad="63500" sx="101000" sy="101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" grpId="0" bldLvl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25" y="5757673"/>
            <a:ext cx="4114800" cy="781050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2638" y="5262373"/>
            <a:ext cx="4114800" cy="12763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92" y="785370"/>
            <a:ext cx="1491574" cy="72629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949115"/>
            <a:ext cx="4004840" cy="502015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949115"/>
            <a:ext cx="4004840" cy="5020152"/>
          </a:xfrm>
          <a:prstGeom prst="rect">
            <a:avLst/>
          </a:prstGeom>
        </p:spPr>
      </p:pic>
      <p:grpSp>
        <p:nvGrpSpPr>
          <p:cNvPr id="30" name="组合 29"/>
          <p:cNvGrpSpPr/>
          <p:nvPr userDrawn="1"/>
        </p:nvGrpSpPr>
        <p:grpSpPr>
          <a:xfrm>
            <a:off x="985765" y="785258"/>
            <a:ext cx="2549915" cy="652860"/>
            <a:chOff x="731520" y="925847"/>
            <a:chExt cx="2617991" cy="652860"/>
          </a:xfrm>
        </p:grpSpPr>
        <p:sp>
          <p:nvSpPr>
            <p:cNvPr id="32" name="矩形 9"/>
            <p:cNvSpPr/>
            <p:nvPr/>
          </p:nvSpPr>
          <p:spPr bwMode="auto">
            <a:xfrm>
              <a:off x="816623" y="925847"/>
              <a:ext cx="2532888" cy="652860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317500" dist="50800" dir="8400000" algn="tl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zh-CN" altLang="en-US" sz="2800" spc="300" dirty="0">
                  <a:solidFill>
                    <a:srgbClr val="9E008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等线" panose="02010600030101010101" pitchFamily="2" charset="-122"/>
                </a:rPr>
                <a:t> </a:t>
              </a:r>
              <a:endParaRPr lang="en-US" sz="2800" spc="300" dirty="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等线" panose="02010600030101010101" pitchFamily="2" charset="-122"/>
              </a:endParaRPr>
            </a:p>
          </p:txBody>
        </p:sp>
        <p:sp>
          <p:nvSpPr>
            <p:cNvPr id="33" name="矩形 9"/>
            <p:cNvSpPr/>
            <p:nvPr/>
          </p:nvSpPr>
          <p:spPr bwMode="auto">
            <a:xfrm>
              <a:off x="731520" y="925847"/>
              <a:ext cx="85103" cy="652860"/>
            </a:xfrm>
            <a:prstGeom prst="rect">
              <a:avLst/>
            </a:prstGeom>
            <a:solidFill>
              <a:srgbClr val="9E008B"/>
            </a:solidFill>
            <a:ln w="10795" cap="flat" cmpd="sng" algn="ctr">
              <a:noFill/>
              <a:prstDash val="solid"/>
            </a:ln>
            <a:effectLst>
              <a:outerShdw blurRad="317500" dist="50800" dir="8400000" algn="tl" rotWithShape="0">
                <a:srgbClr val="9E008B">
                  <a:alpha val="12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spc="300" dirty="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等线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 userDrawn="1"/>
        </p:nvSpPr>
        <p:spPr>
          <a:xfrm>
            <a:off x="934845" y="1757537"/>
            <a:ext cx="10322311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85203" y="1766888"/>
            <a:ext cx="10493375" cy="39703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30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期刊类：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[J].</a:t>
            </a:r>
            <a:r>
              <a:rPr lang="zh-CN" altLang="en-US" dirty="0"/>
              <a:t>刊名，出版年份，卷号（期号）：起止页码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专著类：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报纸类：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[N].</a:t>
            </a:r>
            <a:r>
              <a:rPr lang="zh-CN" altLang="en-US" dirty="0"/>
              <a:t>报纸名，出版日期（版次）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论文集：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[C].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学位论文：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[D].</a:t>
            </a:r>
            <a:r>
              <a:rPr lang="zh-CN" altLang="en-US" dirty="0"/>
              <a:t>出版地：保存者，出版年份：起始页码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研究报告：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[R].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条例：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颁布单位</a:t>
            </a:r>
            <a:r>
              <a:rPr lang="en-US" altLang="zh-CN" dirty="0"/>
              <a:t>.</a:t>
            </a:r>
            <a:r>
              <a:rPr lang="zh-CN" altLang="en-US" dirty="0"/>
              <a:t>条例名称</a:t>
            </a:r>
            <a:r>
              <a:rPr lang="en-US" altLang="zh-CN" dirty="0"/>
              <a:t>.</a:t>
            </a:r>
            <a:r>
              <a:rPr lang="zh-CN" altLang="en-US" dirty="0"/>
              <a:t>发布日期</a:t>
            </a:r>
            <a:endParaRPr lang="zh-CN" altLang="en-US" dirty="0"/>
          </a:p>
          <a:p>
            <a:pPr lvl="0"/>
            <a:r>
              <a:rPr lang="zh-CN" altLang="en-US" dirty="0"/>
              <a:t>译著：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原著作者</a:t>
            </a:r>
            <a:r>
              <a:rPr lang="en-US" altLang="zh-CN" dirty="0"/>
              <a:t>. 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译者，译</a:t>
            </a:r>
            <a:r>
              <a:rPr lang="en-US" altLang="zh-CN" dirty="0"/>
              <a:t>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期刊类：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[J].</a:t>
            </a:r>
            <a:r>
              <a:rPr lang="zh-CN" altLang="en-US" dirty="0"/>
              <a:t>刊名，出版年份，卷号（期号）：起止页码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专著类：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报纸类：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[N].</a:t>
            </a:r>
            <a:r>
              <a:rPr lang="zh-CN" altLang="en-US" dirty="0"/>
              <a:t>报纸名，出版日期（版次）</a:t>
            </a:r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52" name="矩形 51"/>
          <p:cNvSpPr/>
          <p:nvPr userDrawn="1"/>
        </p:nvSpPr>
        <p:spPr>
          <a:xfrm>
            <a:off x="0" y="6509614"/>
            <a:ext cx="12192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10189634" y="26460"/>
            <a:ext cx="108000" cy="108000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10129969" y="26670"/>
            <a:ext cx="0" cy="94911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61365"/>
            <a:ext cx="2697480" cy="6610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9097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/>
              <a:t>使用说明</a:t>
            </a:r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83920" y="1717040"/>
            <a:ext cx="1058672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模板中的图片未经作者授权者禁止商用；非商业用途请放心使用。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请自行安装本模板所需字体：中文（思源黑体 </a:t>
            </a:r>
            <a:r>
              <a:rPr lang="en-US" altLang="zh-CN" sz="1400" dirty="0">
                <a:solidFill>
                  <a:srgbClr val="99097D"/>
                </a:solidFill>
              </a:rPr>
              <a:t>CN Bold</a:t>
            </a:r>
            <a:r>
              <a:rPr lang="zh-CN" altLang="en-US" sz="1400" dirty="0">
                <a:solidFill>
                  <a:srgbClr val="99097D"/>
                </a:solidFill>
              </a:rPr>
              <a:t>、思源黑体 </a:t>
            </a:r>
            <a:r>
              <a:rPr lang="en-US" altLang="zh-CN" sz="1400" dirty="0">
                <a:solidFill>
                  <a:srgbClr val="99097D"/>
                </a:solidFill>
              </a:rPr>
              <a:t>CN Normal</a:t>
            </a:r>
            <a:r>
              <a:rPr lang="zh-CN" altLang="en-US" sz="1400" dirty="0">
                <a:solidFill>
                  <a:srgbClr val="99097D"/>
                </a:solidFill>
              </a:rPr>
              <a:t>）、英文（等线）。之后取消嵌入字体可大幅缩减演示文档占用的储存空间。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建议使用</a:t>
            </a:r>
            <a:r>
              <a:rPr lang="en-US" altLang="zh-CN" sz="1400" dirty="0">
                <a:solidFill>
                  <a:srgbClr val="99097D"/>
                </a:solidFill>
              </a:rPr>
              <a:t>Microsoft Office 2016</a:t>
            </a:r>
            <a:r>
              <a:rPr lang="zh-CN" altLang="en-US" sz="1400" dirty="0">
                <a:solidFill>
                  <a:srgbClr val="99097D"/>
                </a:solidFill>
              </a:rPr>
              <a:t>及以上版本，否则部分动画效果、图片效果无法正常显示，可在校园网环境下登陆</a:t>
            </a:r>
            <a:r>
              <a:rPr lang="en-US" altLang="zh-CN" sz="1400" dirty="0">
                <a:solidFill>
                  <a:srgbClr val="99097D"/>
                </a:solidFill>
              </a:rPr>
              <a:t>kms.nju.edu.cn</a:t>
            </a:r>
            <a:r>
              <a:rPr lang="zh-CN" altLang="en-US" sz="1400" dirty="0">
                <a:solidFill>
                  <a:srgbClr val="99097D"/>
                </a:solidFill>
              </a:rPr>
              <a:t>下载。</a:t>
            </a:r>
            <a:r>
              <a:rPr lang="en-US" altLang="zh-CN" sz="1400" dirty="0">
                <a:solidFill>
                  <a:srgbClr val="99097D"/>
                </a:solidFill>
              </a:rPr>
              <a:t>2019</a:t>
            </a:r>
            <a:r>
              <a:rPr lang="zh-CN" altLang="en-US" sz="1400" dirty="0">
                <a:solidFill>
                  <a:srgbClr val="99097D"/>
                </a:solidFill>
              </a:rPr>
              <a:t>版安装方法见</a:t>
            </a:r>
            <a:r>
              <a:rPr lang="en-US" altLang="zh-CN" sz="1400" dirty="0">
                <a:solidFill>
                  <a:srgbClr val="99097D"/>
                </a:solidFill>
              </a:rPr>
              <a:t>NIC</a:t>
            </a:r>
            <a:r>
              <a:rPr lang="zh-CN" altLang="en-US" sz="1400" dirty="0">
                <a:solidFill>
                  <a:srgbClr val="99097D"/>
                </a:solidFill>
              </a:rPr>
              <a:t>在小百合的教程。建议在教室演示时使用自己的笔记本电脑，以确保版本不会太低。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所有素材和页面布局都可以自行更改，例如：如果内容大纲要点超过</a:t>
            </a:r>
            <a:r>
              <a:rPr lang="en-US" altLang="zh-CN" sz="1400" dirty="0">
                <a:solidFill>
                  <a:srgbClr val="99097D"/>
                </a:solidFill>
              </a:rPr>
              <a:t>4</a:t>
            </a:r>
            <a:r>
              <a:rPr lang="zh-CN" altLang="en-US" sz="1400" dirty="0">
                <a:solidFill>
                  <a:srgbClr val="99097D"/>
                </a:solidFill>
              </a:rPr>
              <a:t>点，可复制模板中一点的样式后自行排版。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著作权与署名权归作者所有，严禁侵权。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未尽事宜解释权归作者所有，如有疑问欢迎在本模板发布之日起两年内通过电子邮件与作者（</a:t>
            </a:r>
            <a:r>
              <a:rPr lang="en-US" altLang="zh-CN" sz="1400" dirty="0">
                <a:solidFill>
                  <a:srgbClr val="99097D"/>
                </a:solidFill>
                <a:hlinkClick r:id="rId2"/>
              </a:rPr>
              <a:t>cnstarrywei@smail.nju.edu.cn</a:t>
            </a:r>
            <a:r>
              <a:rPr lang="zh-CN" altLang="en-US" sz="1400" dirty="0">
                <a:solidFill>
                  <a:srgbClr val="99097D"/>
                </a:solidFill>
              </a:rPr>
              <a:t>）联系。</a:t>
            </a:r>
            <a:endParaRPr lang="en-US" altLang="zh-CN" sz="1400" dirty="0">
              <a:solidFill>
                <a:srgbClr val="99097D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509455" y="6316838"/>
            <a:ext cx="11173090" cy="2000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spAutoFit/>
          </a:bodyPr>
          <a:lstStyle/>
          <a:p>
            <a:pPr algn="ctr" defTabSz="914400" eaLnBrk="0" hangingPunct="0"/>
            <a:r>
              <a:rPr lang="en-US" sz="700" dirty="0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© </a:t>
            </a:r>
            <a:r>
              <a:rPr lang="en-US" sz="700" dirty="0" err="1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Xincheng</a:t>
            </a:r>
            <a:r>
              <a:rPr lang="en-US" sz="700" dirty="0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 Wei</a:t>
            </a:r>
            <a:endParaRPr lang="en-US" sz="700" dirty="0">
              <a:solidFill>
                <a:srgbClr val="99097D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alphaModFix amt="14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/>
          <p:cNvSpPr/>
          <p:nvPr userDrawn="1"/>
        </p:nvSpPr>
        <p:spPr>
          <a:xfrm flipH="1">
            <a:off x="-843" y="610947"/>
            <a:ext cx="10910940" cy="5773943"/>
          </a:xfrm>
          <a:custGeom>
            <a:avLst/>
            <a:gdLst>
              <a:gd name="connsiteX0" fmla="*/ 10979546 w 10979546"/>
              <a:gd name="connsiteY0" fmla="*/ 0 h 5553797"/>
              <a:gd name="connsiteX1" fmla="*/ 20163 w 10979546"/>
              <a:gd name="connsiteY1" fmla="*/ 0 h 5553797"/>
              <a:gd name="connsiteX2" fmla="*/ 3044826 w 10979546"/>
              <a:gd name="connsiteY2" fmla="*/ 2767674 h 5553797"/>
              <a:gd name="connsiteX3" fmla="*/ 0 w 10979546"/>
              <a:gd name="connsiteY3" fmla="*/ 5553797 h 5553797"/>
              <a:gd name="connsiteX4" fmla="*/ 10979546 w 10979546"/>
              <a:gd name="connsiteY4" fmla="*/ 5553797 h 5553797"/>
              <a:gd name="connsiteX5" fmla="*/ 10979546 w 10979546"/>
              <a:gd name="connsiteY5" fmla="*/ 0 h 555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9546" h="5553797">
                <a:moveTo>
                  <a:pt x="10979546" y="0"/>
                </a:moveTo>
                <a:lnTo>
                  <a:pt x="20163" y="0"/>
                </a:lnTo>
                <a:lnTo>
                  <a:pt x="3044826" y="2767674"/>
                </a:lnTo>
                <a:lnTo>
                  <a:pt x="0" y="5553797"/>
                </a:lnTo>
                <a:lnTo>
                  <a:pt x="10979546" y="5553797"/>
                </a:lnTo>
                <a:lnTo>
                  <a:pt x="10979546" y="0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3" name="!!南京大学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1" y="1037953"/>
            <a:ext cx="1776838" cy="86185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891684" y="2501659"/>
            <a:ext cx="6209055" cy="10153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defRPr lang="zh-CN" altLang="en-US" sz="5400" b="0" kern="12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在这里填写标题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891685" y="3558904"/>
            <a:ext cx="634249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400" spc="3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0" lvl="0" algn="dist"/>
            <a:r>
              <a:rPr lang="en-US" altLang="zh-CN" dirty="0"/>
              <a:t>TITLE OF PRESENTATION GOES HERE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0870" y="4567178"/>
            <a:ext cx="27643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lvl="0" algn="dist"/>
            <a:r>
              <a:rPr lang="zh-CN" altLang="en-US" dirty="0"/>
              <a:t>南京大学</a:t>
            </a:r>
            <a:r>
              <a:rPr lang="en-US" altLang="zh-CN" dirty="0"/>
              <a:t>XX</a:t>
            </a:r>
            <a:r>
              <a:rPr lang="zh-CN" altLang="en-US" dirty="0"/>
              <a:t>学院 姓名</a:t>
            </a:r>
            <a:endParaRPr lang="zh-CN" altLang="en-US" dirty="0"/>
          </a:p>
        </p:txBody>
      </p:sp>
      <p:pic>
        <p:nvPicPr>
          <p:cNvPr id="42" name="图片 41" descr="图片包含 名片, 文字&#10;&#10;描述已自动生成"/>
          <p:cNvPicPr>
            <a:picLocks noChangeAspect="1"/>
          </p:cNvPicPr>
          <p:nvPr userDrawn="1"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47518" r="13479" b="31213"/>
          <a:stretch>
            <a:fillRect/>
          </a:stretch>
        </p:blipFill>
        <p:spPr>
          <a:xfrm>
            <a:off x="-319278" y="6899714"/>
            <a:ext cx="13548360" cy="1922637"/>
          </a:xfrm>
          <a:prstGeom prst="rect">
            <a:avLst/>
          </a:prstGeom>
        </p:spPr>
      </p:pic>
      <p:sp>
        <p:nvSpPr>
          <p:cNvPr id="41" name="日期占位符 1050"/>
          <p:cNvSpPr txBox="1"/>
          <p:nvPr userDrawn="1"/>
        </p:nvSpPr>
        <p:spPr>
          <a:xfrm>
            <a:off x="973395" y="4921872"/>
            <a:ext cx="1542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zh-CN" altLang="en-US" b="0" dirty="0">
              <a:solidFill>
                <a:srgbClr val="85006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73395" y="4192345"/>
            <a:ext cx="3501490" cy="170588"/>
            <a:chOff x="4399588" y="4016383"/>
            <a:chExt cx="3352852" cy="86344"/>
          </a:xfrm>
        </p:grpSpPr>
        <p:sp>
          <p:nvSpPr>
            <p:cNvPr id="25" name="矩形 24"/>
            <p:cNvSpPr/>
            <p:nvPr userDrawn="1"/>
          </p:nvSpPr>
          <p:spPr>
            <a:xfrm>
              <a:off x="4437740" y="4037958"/>
              <a:ext cx="3314700" cy="45719"/>
            </a:xfrm>
            <a:prstGeom prst="rect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399588" y="4016383"/>
              <a:ext cx="3315600" cy="86344"/>
            </a:xfrm>
            <a:prstGeom prst="rect">
              <a:avLst/>
            </a:prstGeom>
          </p:spPr>
        </p:pic>
      </p:grpSp>
      <p:sp>
        <p:nvSpPr>
          <p:cNvPr id="8" name="箭头: V 形 7"/>
          <p:cNvSpPr/>
          <p:nvPr userDrawn="1"/>
        </p:nvSpPr>
        <p:spPr>
          <a:xfrm flipH="1">
            <a:off x="8120914" y="654814"/>
            <a:ext cx="3287008" cy="5713776"/>
          </a:xfrm>
          <a:prstGeom prst="chevron">
            <a:avLst>
              <a:gd name="adj" fmla="val 9113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任意多边形: 形状 57"/>
          <p:cNvSpPr/>
          <p:nvPr userDrawn="1"/>
        </p:nvSpPr>
        <p:spPr>
          <a:xfrm flipH="1">
            <a:off x="8839509" y="654061"/>
            <a:ext cx="3353334" cy="5773942"/>
          </a:xfrm>
          <a:custGeom>
            <a:avLst/>
            <a:gdLst>
              <a:gd name="connsiteX0" fmla="*/ 328671 w 3353334"/>
              <a:gd name="connsiteY0" fmla="*/ 0 h 5553796"/>
              <a:gd name="connsiteX1" fmla="*/ 0 w 3353334"/>
              <a:gd name="connsiteY1" fmla="*/ 0 h 5553796"/>
              <a:gd name="connsiteX2" fmla="*/ 0 w 3353334"/>
              <a:gd name="connsiteY2" fmla="*/ 323408 h 5553796"/>
              <a:gd name="connsiteX3" fmla="*/ 2711050 w 3353334"/>
              <a:gd name="connsiteY3" fmla="*/ 2804115 h 5553796"/>
              <a:gd name="connsiteX4" fmla="*/ 0 w 3353334"/>
              <a:gd name="connsiteY4" fmla="*/ 5284821 h 5553796"/>
              <a:gd name="connsiteX5" fmla="*/ 0 w 3353334"/>
              <a:gd name="connsiteY5" fmla="*/ 5553796 h 5553796"/>
              <a:gd name="connsiteX6" fmla="*/ 308508 w 3353334"/>
              <a:gd name="connsiteY6" fmla="*/ 5553796 h 5553796"/>
              <a:gd name="connsiteX7" fmla="*/ 3353334 w 3353334"/>
              <a:gd name="connsiteY7" fmla="*/ 2767674 h 5553796"/>
              <a:gd name="connsiteX8" fmla="*/ 328671 w 3353334"/>
              <a:gd name="connsiteY8" fmla="*/ 0 h 555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3334" h="5553796">
                <a:moveTo>
                  <a:pt x="328671" y="0"/>
                </a:moveTo>
                <a:lnTo>
                  <a:pt x="0" y="0"/>
                </a:lnTo>
                <a:lnTo>
                  <a:pt x="0" y="323408"/>
                </a:lnTo>
                <a:lnTo>
                  <a:pt x="2711050" y="2804115"/>
                </a:lnTo>
                <a:lnTo>
                  <a:pt x="0" y="5284821"/>
                </a:lnTo>
                <a:lnTo>
                  <a:pt x="0" y="5553796"/>
                </a:lnTo>
                <a:lnTo>
                  <a:pt x="308508" y="5553796"/>
                </a:lnTo>
                <a:lnTo>
                  <a:pt x="3353334" y="2767674"/>
                </a:lnTo>
                <a:lnTo>
                  <a:pt x="328671" y="0"/>
                </a:lnTo>
                <a:close/>
              </a:path>
            </a:pathLst>
          </a:custGeom>
          <a:solidFill>
            <a:srgbClr val="990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任意多边形: 形状 51"/>
          <p:cNvSpPr/>
          <p:nvPr userDrawn="1"/>
        </p:nvSpPr>
        <p:spPr>
          <a:xfrm flipH="1">
            <a:off x="10064423" y="1526756"/>
            <a:ext cx="2127575" cy="4047951"/>
          </a:xfrm>
          <a:custGeom>
            <a:avLst/>
            <a:gdLst>
              <a:gd name="connsiteX0" fmla="*/ 0 w 2021800"/>
              <a:gd name="connsiteY0" fmla="*/ 0 h 3700037"/>
              <a:gd name="connsiteX1" fmla="*/ 0 w 2021800"/>
              <a:gd name="connsiteY1" fmla="*/ 3700037 h 3700037"/>
              <a:gd name="connsiteX2" fmla="*/ 2021800 w 2021800"/>
              <a:gd name="connsiteY2" fmla="*/ 1850019 h 3700037"/>
              <a:gd name="connsiteX3" fmla="*/ 0 w 2021800"/>
              <a:gd name="connsiteY3" fmla="*/ 0 h 370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1800" h="3700037">
                <a:moveTo>
                  <a:pt x="0" y="0"/>
                </a:moveTo>
                <a:lnTo>
                  <a:pt x="0" y="3700037"/>
                </a:lnTo>
                <a:lnTo>
                  <a:pt x="2021800" y="18500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10659351" y="3264062"/>
            <a:ext cx="1392692" cy="491924"/>
            <a:chOff x="714375" y="1419225"/>
            <a:chExt cx="11134427" cy="2133600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3010201" y="3171825"/>
              <a:ext cx="275931" cy="371475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9296402" y="3171225"/>
              <a:ext cx="266400" cy="38160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276600" y="3171825"/>
              <a:ext cx="230505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991352" y="3171225"/>
              <a:ext cx="2305050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581650" y="2095500"/>
              <a:ext cx="0" cy="1114425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962777" y="2085975"/>
              <a:ext cx="0" cy="1114425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6962777" y="1752600"/>
              <a:ext cx="123823" cy="39945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457828" y="1752600"/>
              <a:ext cx="123822" cy="39945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57828" y="1752600"/>
              <a:ext cx="380997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734180" y="1752600"/>
              <a:ext cx="380997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5909620" y="1419228"/>
              <a:ext cx="386837" cy="333373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276544" y="1419225"/>
              <a:ext cx="429060" cy="333373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14375" y="3542008"/>
              <a:ext cx="2305052" cy="0"/>
            </a:xfrm>
            <a:prstGeom prst="line">
              <a:avLst/>
            </a:prstGeom>
            <a:ln w="34925">
              <a:gradFill>
                <a:gsLst>
                  <a:gs pos="0">
                    <a:srgbClr val="850063"/>
                  </a:gs>
                  <a:gs pos="100000">
                    <a:srgbClr val="850063">
                      <a:alpha val="0"/>
                    </a:srgb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9543752" y="3543300"/>
              <a:ext cx="2305050" cy="0"/>
            </a:xfrm>
            <a:prstGeom prst="line">
              <a:avLst/>
            </a:prstGeom>
            <a:ln w="34925">
              <a:gradFill>
                <a:gsLst>
                  <a:gs pos="0">
                    <a:srgbClr val="850063"/>
                  </a:gs>
                  <a:gs pos="100000">
                    <a:srgbClr val="850063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平行四边形 46"/>
          <p:cNvSpPr/>
          <p:nvPr userDrawn="1"/>
        </p:nvSpPr>
        <p:spPr>
          <a:xfrm>
            <a:off x="5855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平行四边形 69"/>
          <p:cNvSpPr/>
          <p:nvPr userDrawn="1"/>
        </p:nvSpPr>
        <p:spPr>
          <a:xfrm>
            <a:off x="10541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平行四边形 70"/>
          <p:cNvSpPr/>
          <p:nvPr userDrawn="1"/>
        </p:nvSpPr>
        <p:spPr>
          <a:xfrm>
            <a:off x="152272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/>
          <p:cNvSpPr/>
          <p:nvPr userDrawn="1"/>
        </p:nvSpPr>
        <p:spPr>
          <a:xfrm>
            <a:off x="199133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平行四边形 72"/>
          <p:cNvSpPr/>
          <p:nvPr userDrawn="1"/>
        </p:nvSpPr>
        <p:spPr>
          <a:xfrm>
            <a:off x="245994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平行四边形 73"/>
          <p:cNvSpPr/>
          <p:nvPr userDrawn="1"/>
        </p:nvSpPr>
        <p:spPr>
          <a:xfrm>
            <a:off x="292855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339716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平行四边形 75"/>
          <p:cNvSpPr/>
          <p:nvPr userDrawn="1"/>
        </p:nvSpPr>
        <p:spPr>
          <a:xfrm>
            <a:off x="386577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平行四边形 76"/>
          <p:cNvSpPr/>
          <p:nvPr userDrawn="1"/>
        </p:nvSpPr>
        <p:spPr>
          <a:xfrm>
            <a:off x="433438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平行四边形 77"/>
          <p:cNvSpPr/>
          <p:nvPr userDrawn="1"/>
        </p:nvSpPr>
        <p:spPr>
          <a:xfrm>
            <a:off x="480299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 userDrawn="1"/>
        </p:nvSpPr>
        <p:spPr>
          <a:xfrm>
            <a:off x="52716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平行四边形 79"/>
          <p:cNvSpPr/>
          <p:nvPr userDrawn="1"/>
        </p:nvSpPr>
        <p:spPr>
          <a:xfrm>
            <a:off x="57402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 userDrawn="1"/>
        </p:nvSpPr>
        <p:spPr>
          <a:xfrm>
            <a:off x="620882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平行四边形 81"/>
          <p:cNvSpPr/>
          <p:nvPr userDrawn="1"/>
        </p:nvSpPr>
        <p:spPr>
          <a:xfrm>
            <a:off x="667743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平行四边形 82"/>
          <p:cNvSpPr/>
          <p:nvPr userDrawn="1"/>
        </p:nvSpPr>
        <p:spPr>
          <a:xfrm>
            <a:off x="714604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平行四边形 83"/>
          <p:cNvSpPr/>
          <p:nvPr userDrawn="1"/>
        </p:nvSpPr>
        <p:spPr>
          <a:xfrm>
            <a:off x="761465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平行四边形 84"/>
          <p:cNvSpPr/>
          <p:nvPr userDrawn="1"/>
        </p:nvSpPr>
        <p:spPr>
          <a:xfrm>
            <a:off x="808326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平行四边形 85"/>
          <p:cNvSpPr/>
          <p:nvPr userDrawn="1"/>
        </p:nvSpPr>
        <p:spPr>
          <a:xfrm>
            <a:off x="855187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平行四边形 86"/>
          <p:cNvSpPr/>
          <p:nvPr userDrawn="1"/>
        </p:nvSpPr>
        <p:spPr>
          <a:xfrm>
            <a:off x="902048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平行四边形 87"/>
          <p:cNvSpPr/>
          <p:nvPr userDrawn="1"/>
        </p:nvSpPr>
        <p:spPr>
          <a:xfrm>
            <a:off x="948909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平行四边形 88"/>
          <p:cNvSpPr/>
          <p:nvPr userDrawn="1"/>
        </p:nvSpPr>
        <p:spPr>
          <a:xfrm>
            <a:off x="99577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平行四边形 89"/>
          <p:cNvSpPr/>
          <p:nvPr userDrawn="1"/>
        </p:nvSpPr>
        <p:spPr>
          <a:xfrm>
            <a:off x="104263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平行四边形 90"/>
          <p:cNvSpPr/>
          <p:nvPr userDrawn="1"/>
        </p:nvSpPr>
        <p:spPr>
          <a:xfrm>
            <a:off x="10932244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平行四边形 93"/>
          <p:cNvSpPr/>
          <p:nvPr userDrawn="1"/>
        </p:nvSpPr>
        <p:spPr>
          <a:xfrm>
            <a:off x="-267918" y="-27305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平行四边形 94"/>
          <p:cNvSpPr/>
          <p:nvPr userDrawn="1"/>
        </p:nvSpPr>
        <p:spPr>
          <a:xfrm>
            <a:off x="200692" y="-27305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 userDrawn="1"/>
        </p:nvSpPr>
        <p:spPr>
          <a:xfrm>
            <a:off x="11122757" y="-52485"/>
            <a:ext cx="988980" cy="710588"/>
          </a:xfrm>
          <a:prstGeom prst="parallelogram">
            <a:avLst>
              <a:gd name="adj" fmla="val 98322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 userDrawn="1"/>
        </p:nvSpPr>
        <p:spPr>
          <a:xfrm rot="10800000" flipH="1">
            <a:off x="3629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 userDrawn="1"/>
        </p:nvSpPr>
        <p:spPr>
          <a:xfrm rot="10800000" flipH="1">
            <a:off x="8315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平行四边形 98"/>
          <p:cNvSpPr/>
          <p:nvPr userDrawn="1"/>
        </p:nvSpPr>
        <p:spPr>
          <a:xfrm rot="10800000" flipH="1">
            <a:off x="130019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平行四边形 99"/>
          <p:cNvSpPr/>
          <p:nvPr userDrawn="1"/>
        </p:nvSpPr>
        <p:spPr>
          <a:xfrm rot="10800000" flipH="1">
            <a:off x="176880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平行四边形 100"/>
          <p:cNvSpPr/>
          <p:nvPr userDrawn="1"/>
        </p:nvSpPr>
        <p:spPr>
          <a:xfrm rot="10800000" flipH="1">
            <a:off x="223741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平行四边形 101"/>
          <p:cNvSpPr/>
          <p:nvPr userDrawn="1"/>
        </p:nvSpPr>
        <p:spPr>
          <a:xfrm rot="10800000" flipH="1">
            <a:off x="270602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平行四边形 102"/>
          <p:cNvSpPr/>
          <p:nvPr userDrawn="1"/>
        </p:nvSpPr>
        <p:spPr>
          <a:xfrm rot="10800000" flipH="1">
            <a:off x="317463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平行四边形 103"/>
          <p:cNvSpPr/>
          <p:nvPr userDrawn="1"/>
        </p:nvSpPr>
        <p:spPr>
          <a:xfrm rot="10800000" flipH="1">
            <a:off x="364324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平行四边形 104"/>
          <p:cNvSpPr/>
          <p:nvPr userDrawn="1"/>
        </p:nvSpPr>
        <p:spPr>
          <a:xfrm rot="10800000" flipH="1">
            <a:off x="411185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平行四边形 105"/>
          <p:cNvSpPr/>
          <p:nvPr userDrawn="1"/>
        </p:nvSpPr>
        <p:spPr>
          <a:xfrm rot="10800000" flipH="1">
            <a:off x="458046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平行四边形 106"/>
          <p:cNvSpPr/>
          <p:nvPr userDrawn="1"/>
        </p:nvSpPr>
        <p:spPr>
          <a:xfrm rot="10800000" flipH="1">
            <a:off x="50490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平行四边形 107"/>
          <p:cNvSpPr/>
          <p:nvPr userDrawn="1"/>
        </p:nvSpPr>
        <p:spPr>
          <a:xfrm rot="10800000" flipH="1">
            <a:off x="55176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平行四边形 108"/>
          <p:cNvSpPr/>
          <p:nvPr userDrawn="1"/>
        </p:nvSpPr>
        <p:spPr>
          <a:xfrm rot="10800000" flipH="1">
            <a:off x="598629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平行四边形 109"/>
          <p:cNvSpPr/>
          <p:nvPr userDrawn="1"/>
        </p:nvSpPr>
        <p:spPr>
          <a:xfrm rot="10800000" flipH="1">
            <a:off x="645490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平行四边形 110"/>
          <p:cNvSpPr/>
          <p:nvPr userDrawn="1"/>
        </p:nvSpPr>
        <p:spPr>
          <a:xfrm rot="10800000" flipH="1">
            <a:off x="692351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平行四边形 111"/>
          <p:cNvSpPr/>
          <p:nvPr userDrawn="1"/>
        </p:nvSpPr>
        <p:spPr>
          <a:xfrm rot="10800000" flipH="1">
            <a:off x="739212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平行四边形 112"/>
          <p:cNvSpPr/>
          <p:nvPr userDrawn="1"/>
        </p:nvSpPr>
        <p:spPr>
          <a:xfrm rot="10800000" flipH="1">
            <a:off x="786073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平行四边形 113"/>
          <p:cNvSpPr/>
          <p:nvPr userDrawn="1"/>
        </p:nvSpPr>
        <p:spPr>
          <a:xfrm rot="10800000" flipH="1">
            <a:off x="832934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平行四边形 114"/>
          <p:cNvSpPr/>
          <p:nvPr userDrawn="1"/>
        </p:nvSpPr>
        <p:spPr>
          <a:xfrm rot="10800000" flipH="1">
            <a:off x="879795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平行四边形 115"/>
          <p:cNvSpPr/>
          <p:nvPr userDrawn="1"/>
        </p:nvSpPr>
        <p:spPr>
          <a:xfrm rot="10800000" flipH="1">
            <a:off x="926656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平行四边形 116"/>
          <p:cNvSpPr/>
          <p:nvPr userDrawn="1"/>
        </p:nvSpPr>
        <p:spPr>
          <a:xfrm rot="10800000" flipH="1">
            <a:off x="97351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平行四边形 117"/>
          <p:cNvSpPr/>
          <p:nvPr userDrawn="1"/>
        </p:nvSpPr>
        <p:spPr>
          <a:xfrm rot="10800000" flipH="1">
            <a:off x="102037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平行四边形 118"/>
          <p:cNvSpPr/>
          <p:nvPr userDrawn="1"/>
        </p:nvSpPr>
        <p:spPr>
          <a:xfrm rot="10800000" flipH="1">
            <a:off x="10691956" y="6380516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平行四边形 119"/>
          <p:cNvSpPr/>
          <p:nvPr userDrawn="1"/>
        </p:nvSpPr>
        <p:spPr>
          <a:xfrm rot="10800000" flipH="1">
            <a:off x="-490446" y="637970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平行四边形 120"/>
          <p:cNvSpPr/>
          <p:nvPr userDrawn="1"/>
        </p:nvSpPr>
        <p:spPr>
          <a:xfrm rot="10800000" flipH="1">
            <a:off x="-21836" y="637970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平行四边形 121"/>
          <p:cNvSpPr/>
          <p:nvPr userDrawn="1"/>
        </p:nvSpPr>
        <p:spPr>
          <a:xfrm rot="10800000" flipH="1">
            <a:off x="11122757" y="6362593"/>
            <a:ext cx="988980" cy="710588"/>
          </a:xfrm>
          <a:prstGeom prst="parallelogram">
            <a:avLst>
              <a:gd name="adj" fmla="val 98322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平行四边形 122"/>
          <p:cNvSpPr/>
          <p:nvPr userDrawn="1"/>
        </p:nvSpPr>
        <p:spPr>
          <a:xfrm>
            <a:off x="11355067" y="-51407"/>
            <a:ext cx="1856102" cy="1224334"/>
          </a:xfrm>
          <a:prstGeom prst="parallelogram">
            <a:avLst>
              <a:gd name="adj" fmla="val 98322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平行四边形 123"/>
          <p:cNvSpPr/>
          <p:nvPr userDrawn="1"/>
        </p:nvSpPr>
        <p:spPr>
          <a:xfrm flipH="1">
            <a:off x="11507273" y="6046418"/>
            <a:ext cx="1615788" cy="1059625"/>
          </a:xfrm>
          <a:prstGeom prst="parallelogram">
            <a:avLst>
              <a:gd name="adj" fmla="val 98322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3174" y="345225"/>
            <a:ext cx="10879187" cy="2654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5400000" flipH="1">
            <a:off x="10878985" y="342125"/>
            <a:ext cx="269445" cy="267605"/>
          </a:xfrm>
          <a:prstGeom prst="triangle">
            <a:avLst>
              <a:gd name="adj" fmla="val 100000"/>
            </a:avLst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9 -0.00023 L -4.375E-6 2.59259E-6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556 -0.00023 L -2.70833E-6 1.48148E-6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556 -0.00023 L 2.5E-6 1.11111E-6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-0.0556 -0.00023 L 1.04167E-6 -2.96296E-6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>
        <p:tmplLst>
          <p:tmpl lvl="0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>
        <p:tmplLst>
          <p:tmpl lvl="0">
            <p:tnLst>
              <p:par>
                <p:cTn presetID="63" presetClass="path" presetSubtype="0" accel="50000" decel="50000" fill="hold" nodeType="withEffect">
                  <p:stCondLst>
                    <p:cond delay="100"/>
                  </p:stCondLst>
                  <p:childTnLst>
                    <p:animMotion origin="layout" path="M -0.0556 -0.00023 L -2.70833E-6 1.48148E-6 " pathEditMode="relative" rAng="0" ptsTypes="AA">
                      <p:cBhvr>
                        <p:cTn dur="3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773" y="0"/>
                    </p:animMotion>
                  </p:childTnLst>
                </p:cTn>
              </p:par>
            </p:tnLst>
          </p:tmpl>
        </p:tmplLst>
      </p:bldP>
      <p:bldP spid="19" grpId="0">
        <p:tmplLst>
          <p:tmpl lvl="0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>
        <p:tmplLst>
          <p:tmpl lvl="0">
            <p:tnLst>
              <p:par>
                <p:cTn presetID="63" presetClass="path" presetSubtype="0" accel="50000" decel="50000" fill="hold" nodeType="withEffect">
                  <p:stCondLst>
                    <p:cond delay="200"/>
                  </p:stCondLst>
                  <p:childTnLst>
                    <p:animMotion origin="layout" path="M -0.0556 -0.00023 L 2.5E-6 1.11111E-6 " pathEditMode="relative" rAng="0" ptsTypes="AA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773" y="0"/>
                    </p:animMotion>
                  </p:childTnLst>
                </p:cTn>
              </p:par>
            </p:tnLst>
          </p:tmpl>
        </p:tmplLst>
      </p:bldP>
      <p:bldP spid="41" grpId="0"/>
      <p:bldP spid="41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 brigh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162000" r="-1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4914781"/>
            <a:ext cx="12192001" cy="1779847"/>
          </a:xfrm>
          <a:prstGeom prst="rect">
            <a:avLst/>
          </a:prstGeom>
          <a:noFill/>
        </p:spPr>
      </p:pic>
      <p:pic>
        <p:nvPicPr>
          <p:cNvPr id="16" name="图片 15" descr="图片包含 草, 天空, 树, 户外&#10;&#10;描述已自动生成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84488" y="1533403"/>
            <a:ext cx="4079249" cy="17798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1837848"/>
            <a:ext cx="4004840" cy="50201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924057"/>
            <a:ext cx="393539" cy="1779847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!!南京大学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86" y="268204"/>
            <a:ext cx="2158175" cy="105088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393539" y="485311"/>
            <a:ext cx="2716516" cy="784192"/>
            <a:chOff x="221300" y="1114464"/>
            <a:chExt cx="2716516" cy="904809"/>
          </a:xfrm>
        </p:grpSpPr>
        <p:sp>
          <p:nvSpPr>
            <p:cNvPr id="10" name="矩形 9"/>
            <p:cNvSpPr/>
            <p:nvPr userDrawn="1"/>
          </p:nvSpPr>
          <p:spPr>
            <a:xfrm>
              <a:off x="221300" y="1114464"/>
              <a:ext cx="2716516" cy="714743"/>
            </a:xfrm>
            <a:prstGeom prst="rect">
              <a:avLst/>
            </a:prstGeom>
            <a:noFill/>
            <a:ln>
              <a:noFill/>
            </a:ln>
            <a:effectLst>
              <a:outerShdw blurRad="228600" sx="102000" sy="102000" algn="ctr" rotWithShape="0">
                <a:schemeClr val="accent1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>
                <a:lnSpc>
                  <a:spcPct val="90000"/>
                </a:lnSpc>
              </a:pPr>
              <a:endParaRPr lang="en-US" altLang="zh-CN" sz="4000" b="0" strike="noStrike" spc="600" dirty="0">
                <a:solidFill>
                  <a:srgbClr val="9E008B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334473" y="1956967"/>
              <a:ext cx="1420006" cy="62306"/>
            </a:xfrm>
            <a:prstGeom prst="rect">
              <a:avLst/>
            </a:prstGeom>
            <a:solidFill>
              <a:srgbClr val="9E00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spc="600" dirty="0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1837848"/>
            <a:ext cx="4004840" cy="502015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7784488" y="1533401"/>
            <a:ext cx="4079249" cy="1779847"/>
          </a:xfrm>
          <a:prstGeom prst="rect">
            <a:avLst/>
          </a:prstGeom>
          <a:gradFill>
            <a:gsLst>
              <a:gs pos="28000">
                <a:srgbClr val="FFFFFF">
                  <a:alpha val="80000"/>
                </a:srgbClr>
              </a:gs>
              <a:gs pos="0">
                <a:schemeClr val="bg1"/>
              </a:gs>
              <a:gs pos="56000">
                <a:srgbClr val="FFFFFF">
                  <a:alpha val="90000"/>
                </a:srgbClr>
              </a:gs>
              <a:gs pos="94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V 形 4"/>
          <p:cNvSpPr/>
          <p:nvPr userDrawn="1"/>
        </p:nvSpPr>
        <p:spPr>
          <a:xfrm flipH="1">
            <a:off x="10494476" y="1533405"/>
            <a:ext cx="1697524" cy="1779848"/>
          </a:xfrm>
          <a:prstGeom prst="chevron">
            <a:avLst>
              <a:gd name="adj" fmla="val 663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箭头: V 形 12"/>
          <p:cNvSpPr/>
          <p:nvPr userDrawn="1"/>
        </p:nvSpPr>
        <p:spPr>
          <a:xfrm flipH="1">
            <a:off x="11428963" y="2924055"/>
            <a:ext cx="1325763" cy="1779848"/>
          </a:xfrm>
          <a:prstGeom prst="chevron">
            <a:avLst>
              <a:gd name="adj" fmla="val 84064"/>
            </a:avLst>
          </a:prstGeom>
          <a:solidFill>
            <a:srgbClr val="99097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926718" y="1117805"/>
            <a:ext cx="1183337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90000"/>
              </a:lnSpc>
            </a:pPr>
            <a:r>
              <a:rPr lang="en-US" altLang="zh-CN" sz="1100" b="0" strike="noStrike" spc="300" dirty="0">
                <a:solidFill>
                  <a:schemeClr val="bg1">
                    <a:lumMod val="65000"/>
                  </a:schemeClr>
                </a:solidFill>
                <a:effectLst/>
                <a:latin typeface="等线" panose="02010600030101010101" pitchFamily="2" charset="-122"/>
                <a:ea typeface="+mn-ea"/>
                <a:cs typeface="Segoe UI" panose="020B0502040204020203" pitchFamily="34" charset="0"/>
              </a:rPr>
              <a:t>CONTENTS</a:t>
            </a:r>
            <a:endParaRPr lang="zh-CN" altLang="en-US" sz="1100" b="0" strike="noStrike" spc="300" dirty="0">
              <a:solidFill>
                <a:schemeClr val="bg1">
                  <a:lumMod val="65000"/>
                </a:schemeClr>
              </a:solidFill>
              <a:effectLst/>
              <a:latin typeface="等线" panose="02010600030101010101" pitchFamily="2" charset="-122"/>
              <a:ea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 brigh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162000" r="-1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4914781"/>
            <a:ext cx="12192001" cy="1779847"/>
          </a:xfrm>
          <a:prstGeom prst="rect">
            <a:avLst/>
          </a:prstGeom>
          <a:noFill/>
        </p:spPr>
      </p:pic>
      <p:pic>
        <p:nvPicPr>
          <p:cNvPr id="16" name="图片 15" descr="图片包含 草, 天空, 树, 户外&#10;&#10;描述已自动生成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84488" y="1533403"/>
            <a:ext cx="4079249" cy="17798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1837848"/>
            <a:ext cx="4004840" cy="50201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924057"/>
            <a:ext cx="393539" cy="1779847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!!南京大学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86" y="268204"/>
            <a:ext cx="2158175" cy="105088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393539" y="485311"/>
            <a:ext cx="2716516" cy="784192"/>
            <a:chOff x="221300" y="1114464"/>
            <a:chExt cx="2716516" cy="904809"/>
          </a:xfrm>
        </p:grpSpPr>
        <p:sp>
          <p:nvSpPr>
            <p:cNvPr id="10" name="矩形 9"/>
            <p:cNvSpPr/>
            <p:nvPr userDrawn="1"/>
          </p:nvSpPr>
          <p:spPr>
            <a:xfrm>
              <a:off x="221300" y="1114464"/>
              <a:ext cx="2716516" cy="714743"/>
            </a:xfrm>
            <a:prstGeom prst="rect">
              <a:avLst/>
            </a:prstGeom>
            <a:noFill/>
            <a:ln>
              <a:noFill/>
            </a:ln>
            <a:effectLst>
              <a:outerShdw blurRad="228600" sx="102000" sy="102000" algn="ctr" rotWithShape="0">
                <a:schemeClr val="accent1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>
                <a:lnSpc>
                  <a:spcPct val="90000"/>
                </a:lnSpc>
              </a:pPr>
              <a:endParaRPr lang="en-US" altLang="zh-CN" sz="4000" b="0" strike="noStrike" spc="600" dirty="0">
                <a:solidFill>
                  <a:srgbClr val="9E008B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334473" y="1956967"/>
              <a:ext cx="1420006" cy="62306"/>
            </a:xfrm>
            <a:prstGeom prst="rect">
              <a:avLst/>
            </a:prstGeom>
            <a:solidFill>
              <a:srgbClr val="9E00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spc="600" dirty="0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1837848"/>
            <a:ext cx="4004840" cy="502015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7784488" y="1533401"/>
            <a:ext cx="4079249" cy="1779847"/>
          </a:xfrm>
          <a:prstGeom prst="rect">
            <a:avLst/>
          </a:prstGeom>
          <a:gradFill>
            <a:gsLst>
              <a:gs pos="28000">
                <a:srgbClr val="FFFFFF">
                  <a:alpha val="80000"/>
                </a:srgbClr>
              </a:gs>
              <a:gs pos="0">
                <a:schemeClr val="bg1"/>
              </a:gs>
              <a:gs pos="56000">
                <a:srgbClr val="FFFFFF">
                  <a:alpha val="90000"/>
                </a:srgbClr>
              </a:gs>
              <a:gs pos="94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V 形 4"/>
          <p:cNvSpPr/>
          <p:nvPr userDrawn="1"/>
        </p:nvSpPr>
        <p:spPr>
          <a:xfrm flipH="1">
            <a:off x="10494476" y="1533405"/>
            <a:ext cx="1697524" cy="1779848"/>
          </a:xfrm>
          <a:prstGeom prst="chevron">
            <a:avLst>
              <a:gd name="adj" fmla="val 663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箭头: V 形 12"/>
          <p:cNvSpPr/>
          <p:nvPr userDrawn="1"/>
        </p:nvSpPr>
        <p:spPr>
          <a:xfrm flipH="1">
            <a:off x="11428963" y="2924055"/>
            <a:ext cx="1325763" cy="1779848"/>
          </a:xfrm>
          <a:prstGeom prst="chevron">
            <a:avLst>
              <a:gd name="adj" fmla="val 84064"/>
            </a:avLst>
          </a:prstGeom>
          <a:solidFill>
            <a:srgbClr val="99097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926718" y="1117805"/>
            <a:ext cx="1183337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90000"/>
              </a:lnSpc>
            </a:pPr>
            <a:r>
              <a:rPr lang="en-US" altLang="zh-CN" sz="1100" b="0" strike="noStrike" spc="300" dirty="0">
                <a:solidFill>
                  <a:schemeClr val="bg1">
                    <a:lumMod val="65000"/>
                  </a:schemeClr>
                </a:solidFill>
                <a:effectLst/>
                <a:latin typeface="等线" panose="02010600030101010101" pitchFamily="2" charset="-122"/>
                <a:ea typeface="+mn-ea"/>
                <a:cs typeface="Segoe UI" panose="020B0502040204020203" pitchFamily="34" charset="0"/>
              </a:rPr>
              <a:t>CONTENTS</a:t>
            </a:r>
            <a:endParaRPr lang="zh-CN" altLang="en-US" sz="1100" b="0" strike="noStrike" spc="300" dirty="0">
              <a:solidFill>
                <a:schemeClr val="bg1">
                  <a:lumMod val="65000"/>
                </a:schemeClr>
              </a:solidFill>
              <a:effectLst/>
              <a:latin typeface="等线" panose="02010600030101010101" pitchFamily="2" charset="-122"/>
              <a:ea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树, 天空, 建筑物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4956" r="2202" b="-4956"/>
          <a:stretch>
            <a:fillRect/>
          </a:stretch>
        </p:blipFill>
        <p:spPr>
          <a:xfrm>
            <a:off x="-1132" y="-5116"/>
            <a:ext cx="12192000" cy="686311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95000"/>
                </a:schemeClr>
              </a:gs>
              <a:gs pos="33000">
                <a:schemeClr val="bg1">
                  <a:alpha val="95000"/>
                </a:schemeClr>
              </a:gs>
              <a:gs pos="50000">
                <a:schemeClr val="bg1">
                  <a:alpha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>
            <a:off x="5274238" y="1162652"/>
            <a:ext cx="1584000" cy="1584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50000">
                <a:srgbClr val="FFFFFF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15900" sx="105000" sy="10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029201" y="884536"/>
            <a:ext cx="2074074" cy="2224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600" b="1">
                <a:solidFill>
                  <a:srgbClr val="9E008B"/>
                </a:solidFill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096638" y="3303387"/>
            <a:ext cx="5998724" cy="7568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3600" b="1" spc="60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单击此处添加节标题</a:t>
            </a:r>
            <a:endParaRPr lang="zh-CN" altLang="en-US" dirty="0"/>
          </a:p>
        </p:txBody>
      </p:sp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925" y="5757673"/>
            <a:ext cx="4114800" cy="781050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2638" y="5262373"/>
            <a:ext cx="4114800" cy="12763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13" y="5739984"/>
            <a:ext cx="1491574" cy="726296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3025301" y="3935857"/>
            <a:ext cx="6070061" cy="192918"/>
            <a:chOff x="4399588" y="4016383"/>
            <a:chExt cx="3352853" cy="86344"/>
          </a:xfrm>
        </p:grpSpPr>
        <p:sp>
          <p:nvSpPr>
            <p:cNvPr id="47" name="矩形 46"/>
            <p:cNvSpPr/>
            <p:nvPr userDrawn="1"/>
          </p:nvSpPr>
          <p:spPr>
            <a:xfrm>
              <a:off x="4437741" y="4037958"/>
              <a:ext cx="3314700" cy="45719"/>
            </a:xfrm>
            <a:prstGeom prst="rect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片 4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399588" y="4016383"/>
              <a:ext cx="3315600" cy="86344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949115"/>
            <a:ext cx="4004840" cy="502015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949115"/>
            <a:ext cx="4004840" cy="5020152"/>
          </a:xfrm>
          <a:prstGeom prst="rect">
            <a:avLst/>
          </a:prstGeom>
        </p:spPr>
      </p:pic>
      <p:sp>
        <p:nvSpPr>
          <p:cNvPr id="52" name="矩形 51"/>
          <p:cNvSpPr/>
          <p:nvPr userDrawn="1"/>
        </p:nvSpPr>
        <p:spPr>
          <a:xfrm>
            <a:off x="0" y="6509614"/>
            <a:ext cx="12192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396575" y="4168827"/>
            <a:ext cx="5398851" cy="366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2000" b="0" spc="30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 dirty="0"/>
              <a:t>TITLE OF SECTION GOES HERE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户外, 树, 天空, 建筑物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4956" r="2202" b="-4956"/>
          <a:stretch>
            <a:fillRect/>
          </a:stretch>
        </p:blipFill>
        <p:spPr>
          <a:xfrm>
            <a:off x="2264" y="346109"/>
            <a:ext cx="12192000" cy="6863116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2264" y="47021"/>
            <a:ext cx="12192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33000">
                <a:schemeClr val="bg1">
                  <a:alpha val="97000"/>
                </a:schemeClr>
              </a:gs>
              <a:gs pos="50000">
                <a:schemeClr val="bg1">
                  <a:alpha val="9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0" y="-30479"/>
            <a:ext cx="12192000" cy="573769"/>
          </a:xfrm>
          <a:prstGeom prst="parallelogram">
            <a:avLst>
              <a:gd name="adj" fmla="val 0"/>
            </a:avLst>
          </a:prstGeom>
          <a:gradFill>
            <a:gsLst>
              <a:gs pos="16000">
                <a:srgbClr val="88136E">
                  <a:alpha val="78000"/>
                </a:srgbClr>
              </a:gs>
              <a:gs pos="0">
                <a:srgbClr val="B4009E"/>
              </a:gs>
              <a:gs pos="99351">
                <a:schemeClr val="accent4">
                  <a:lumMod val="75000"/>
                </a:schemeClr>
              </a:gs>
              <a:gs pos="77000">
                <a:schemeClr val="accent1"/>
              </a:gs>
            </a:gsLst>
            <a:lin ang="8100000" scaled="0"/>
          </a:gradFill>
          <a:ln>
            <a:noFill/>
          </a:ln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3537879" y="-30480"/>
            <a:ext cx="10125565" cy="573770"/>
          </a:xfrm>
          <a:prstGeom prst="rect">
            <a:avLst/>
          </a:prstGeom>
        </p:spPr>
      </p:pic>
      <p:sp>
        <p:nvSpPr>
          <p:cNvPr id="11" name="Oval 143"/>
          <p:cNvSpPr>
            <a:spLocks noChangeAspect="1"/>
          </p:cNvSpPr>
          <p:nvPr userDrawn="1"/>
        </p:nvSpPr>
        <p:spPr bwMode="auto">
          <a:xfrm>
            <a:off x="218106" y="47021"/>
            <a:ext cx="410544" cy="4105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chemeClr val="bg1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noAutofit/>
          </a:bodyPr>
          <a:lstStyle/>
          <a:p>
            <a:pPr algn="ctr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文本占位符 38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106" y="81066"/>
            <a:ext cx="410545" cy="4019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200" b="1" spc="30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文本占位符 3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6623" y="76295"/>
            <a:ext cx="3215623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3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77" y="128612"/>
            <a:ext cx="1025842" cy="3192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55" y="3431262"/>
            <a:ext cx="2733690" cy="34267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6845" y="3431262"/>
            <a:ext cx="2733690" cy="3426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或突出展示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34592"/>
            <a:ext cx="12192000" cy="6892592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0" y="-30479"/>
            <a:ext cx="12192000" cy="573769"/>
          </a:xfrm>
          <a:prstGeom prst="parallelogram">
            <a:avLst>
              <a:gd name="adj" fmla="val 0"/>
            </a:avLst>
          </a:prstGeom>
          <a:gradFill>
            <a:gsLst>
              <a:gs pos="36000">
                <a:srgbClr val="88136E">
                  <a:alpha val="7800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lin ang="8100000" scaled="0"/>
          </a:gradFill>
          <a:ln>
            <a:noFill/>
          </a:ln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-34592"/>
            <a:ext cx="12192000" cy="57505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4553879" y="-30480"/>
            <a:ext cx="10125565" cy="5737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294299" y="-34592"/>
            <a:ext cx="10125565" cy="573770"/>
          </a:xfrm>
          <a:prstGeom prst="rect">
            <a:avLst/>
          </a:prstGeom>
        </p:spPr>
      </p:pic>
      <p:sp>
        <p:nvSpPr>
          <p:cNvPr id="11" name="Oval 143"/>
          <p:cNvSpPr>
            <a:spLocks noChangeAspect="1"/>
          </p:cNvSpPr>
          <p:nvPr userDrawn="1"/>
        </p:nvSpPr>
        <p:spPr bwMode="auto">
          <a:xfrm>
            <a:off x="218106" y="47021"/>
            <a:ext cx="410544" cy="4105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chemeClr val="bg1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noAutofit/>
          </a:bodyPr>
          <a:lstStyle/>
          <a:p>
            <a:pPr algn="ctr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1" name="文本占位符 38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106" y="81066"/>
            <a:ext cx="410545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2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文本占位符 3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6623" y="76295"/>
            <a:ext cx="7585697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3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  <a:r>
              <a:rPr lang="en-US" altLang="zh-CN" dirty="0"/>
              <a:t>——</a:t>
            </a:r>
            <a:r>
              <a:rPr lang="zh-CN" altLang="en-US" dirty="0"/>
              <a:t>破折号后填视频名称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77" y="128612"/>
            <a:ext cx="1025842" cy="319245"/>
          </a:xfrm>
          <a:prstGeom prst="rect">
            <a:avLst/>
          </a:prstGeom>
        </p:spPr>
      </p:pic>
      <p:sp>
        <p:nvSpPr>
          <p:cNvPr id="3" name="媒体占位符 2"/>
          <p:cNvSpPr>
            <a:spLocks noGrp="1"/>
          </p:cNvSpPr>
          <p:nvPr>
            <p:ph type="media" sz="quarter" idx="14"/>
          </p:nvPr>
        </p:nvSpPr>
        <p:spPr>
          <a:xfrm>
            <a:off x="466725" y="771525"/>
            <a:ext cx="11309350" cy="5507038"/>
          </a:xfrm>
          <a:prstGeom prst="rect">
            <a:avLst/>
          </a:prstGeom>
          <a:effectLst>
            <a:outerShdw blurRad="63500" sx="101000" sy="101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" grpId="0" bldLvl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25" y="5757673"/>
            <a:ext cx="4114800" cy="781050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2638" y="5262373"/>
            <a:ext cx="4114800" cy="12763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92" y="785370"/>
            <a:ext cx="1491574" cy="72629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949115"/>
            <a:ext cx="4004840" cy="502015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949115"/>
            <a:ext cx="4004840" cy="5020152"/>
          </a:xfrm>
          <a:prstGeom prst="rect">
            <a:avLst/>
          </a:prstGeom>
        </p:spPr>
      </p:pic>
      <p:grpSp>
        <p:nvGrpSpPr>
          <p:cNvPr id="30" name="组合 29"/>
          <p:cNvGrpSpPr/>
          <p:nvPr userDrawn="1"/>
        </p:nvGrpSpPr>
        <p:grpSpPr>
          <a:xfrm>
            <a:off x="985765" y="785258"/>
            <a:ext cx="2549915" cy="652860"/>
            <a:chOff x="731520" y="925847"/>
            <a:chExt cx="2617991" cy="652860"/>
          </a:xfrm>
        </p:grpSpPr>
        <p:sp>
          <p:nvSpPr>
            <p:cNvPr id="32" name="矩形 9"/>
            <p:cNvSpPr/>
            <p:nvPr/>
          </p:nvSpPr>
          <p:spPr bwMode="auto">
            <a:xfrm>
              <a:off x="816623" y="925847"/>
              <a:ext cx="2532888" cy="652860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317500" dist="50800" dir="8400000" algn="tl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zh-CN" altLang="en-US" sz="2800" spc="300" dirty="0">
                  <a:solidFill>
                    <a:srgbClr val="9E008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等线" panose="02010600030101010101" pitchFamily="2" charset="-122"/>
                </a:rPr>
                <a:t> </a:t>
              </a:r>
              <a:endParaRPr lang="en-US" sz="2800" spc="300" dirty="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等线" panose="02010600030101010101" pitchFamily="2" charset="-122"/>
              </a:endParaRPr>
            </a:p>
          </p:txBody>
        </p:sp>
        <p:sp>
          <p:nvSpPr>
            <p:cNvPr id="33" name="矩形 9"/>
            <p:cNvSpPr/>
            <p:nvPr/>
          </p:nvSpPr>
          <p:spPr bwMode="auto">
            <a:xfrm>
              <a:off x="731520" y="925847"/>
              <a:ext cx="85103" cy="652860"/>
            </a:xfrm>
            <a:prstGeom prst="rect">
              <a:avLst/>
            </a:prstGeom>
            <a:solidFill>
              <a:srgbClr val="9E008B"/>
            </a:solidFill>
            <a:ln w="10795" cap="flat" cmpd="sng" algn="ctr">
              <a:noFill/>
              <a:prstDash val="solid"/>
            </a:ln>
            <a:effectLst>
              <a:outerShdw blurRad="317500" dist="50800" dir="8400000" algn="tl" rotWithShape="0">
                <a:srgbClr val="9E008B">
                  <a:alpha val="12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spc="300" dirty="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等线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 userDrawn="1"/>
        </p:nvSpPr>
        <p:spPr>
          <a:xfrm>
            <a:off x="934845" y="1757537"/>
            <a:ext cx="10322311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85203" y="1766888"/>
            <a:ext cx="10493375" cy="39703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30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期刊类：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[J].</a:t>
            </a:r>
            <a:r>
              <a:rPr lang="zh-CN" altLang="en-US" dirty="0"/>
              <a:t>刊名，出版年份，卷号（期号）：起止页码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专著类：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报纸类：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[N].</a:t>
            </a:r>
            <a:r>
              <a:rPr lang="zh-CN" altLang="en-US" dirty="0"/>
              <a:t>报纸名，出版日期（版次）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论文集：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[C].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学位论文：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[D].</a:t>
            </a:r>
            <a:r>
              <a:rPr lang="zh-CN" altLang="en-US" dirty="0"/>
              <a:t>出版地：保存者，出版年份：起始页码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研究报告：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[R].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条例：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颁布单位</a:t>
            </a:r>
            <a:r>
              <a:rPr lang="en-US" altLang="zh-CN" dirty="0"/>
              <a:t>.</a:t>
            </a:r>
            <a:r>
              <a:rPr lang="zh-CN" altLang="en-US" dirty="0"/>
              <a:t>条例名称</a:t>
            </a:r>
            <a:r>
              <a:rPr lang="en-US" altLang="zh-CN" dirty="0"/>
              <a:t>.</a:t>
            </a:r>
            <a:r>
              <a:rPr lang="zh-CN" altLang="en-US" dirty="0"/>
              <a:t>发布日期</a:t>
            </a:r>
            <a:endParaRPr lang="zh-CN" altLang="en-US" dirty="0"/>
          </a:p>
          <a:p>
            <a:pPr lvl="0"/>
            <a:r>
              <a:rPr lang="zh-CN" altLang="en-US" dirty="0"/>
              <a:t>译著：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原著作者</a:t>
            </a:r>
            <a:r>
              <a:rPr lang="en-US" altLang="zh-CN" dirty="0"/>
              <a:t>. 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译者，译</a:t>
            </a:r>
            <a:r>
              <a:rPr lang="en-US" altLang="zh-CN" dirty="0"/>
              <a:t>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期刊类：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[J].</a:t>
            </a:r>
            <a:r>
              <a:rPr lang="zh-CN" altLang="en-US" dirty="0"/>
              <a:t>刊名，出版年份，卷号（期号）：起止页码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专著类：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报纸类：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[N].</a:t>
            </a:r>
            <a:r>
              <a:rPr lang="zh-CN" altLang="en-US" dirty="0"/>
              <a:t>报纸名，出版日期（版次）</a:t>
            </a:r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52" name="矩形 51"/>
          <p:cNvSpPr/>
          <p:nvPr userDrawn="1"/>
        </p:nvSpPr>
        <p:spPr>
          <a:xfrm>
            <a:off x="0" y="6509614"/>
            <a:ext cx="12192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10189634" y="26460"/>
            <a:ext cx="108000" cy="108000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10129969" y="26670"/>
            <a:ext cx="0" cy="94911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61365"/>
            <a:ext cx="2697480" cy="6610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9097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/>
              <a:t>使用说明</a:t>
            </a:r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83920" y="1717040"/>
            <a:ext cx="1058672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模板中的图片未经作者授权者禁止商用；非商业用途请放心使用。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请自行安装本模板所需字体：中文（思源黑体 </a:t>
            </a:r>
            <a:r>
              <a:rPr lang="en-US" altLang="zh-CN" sz="1400" dirty="0">
                <a:solidFill>
                  <a:srgbClr val="99097D"/>
                </a:solidFill>
              </a:rPr>
              <a:t>CN Bold</a:t>
            </a:r>
            <a:r>
              <a:rPr lang="zh-CN" altLang="en-US" sz="1400" dirty="0">
                <a:solidFill>
                  <a:srgbClr val="99097D"/>
                </a:solidFill>
              </a:rPr>
              <a:t>、思源黑体 </a:t>
            </a:r>
            <a:r>
              <a:rPr lang="en-US" altLang="zh-CN" sz="1400" dirty="0">
                <a:solidFill>
                  <a:srgbClr val="99097D"/>
                </a:solidFill>
              </a:rPr>
              <a:t>CN Normal</a:t>
            </a:r>
            <a:r>
              <a:rPr lang="zh-CN" altLang="en-US" sz="1400" dirty="0">
                <a:solidFill>
                  <a:srgbClr val="99097D"/>
                </a:solidFill>
              </a:rPr>
              <a:t>）、英文（等线）。之后取消嵌入字体可大幅缩减演示文档占用的储存空间。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建议使用</a:t>
            </a:r>
            <a:r>
              <a:rPr lang="en-US" altLang="zh-CN" sz="1400" dirty="0">
                <a:solidFill>
                  <a:srgbClr val="99097D"/>
                </a:solidFill>
              </a:rPr>
              <a:t>Microsoft Office 2016</a:t>
            </a:r>
            <a:r>
              <a:rPr lang="zh-CN" altLang="en-US" sz="1400" dirty="0">
                <a:solidFill>
                  <a:srgbClr val="99097D"/>
                </a:solidFill>
              </a:rPr>
              <a:t>及以上版本，否则部分动画效果、图片效果无法正常显示，可在校园网环境下登陆</a:t>
            </a:r>
            <a:r>
              <a:rPr lang="en-US" altLang="zh-CN" sz="1400" dirty="0">
                <a:solidFill>
                  <a:srgbClr val="99097D"/>
                </a:solidFill>
              </a:rPr>
              <a:t>kms.nju.edu.cn</a:t>
            </a:r>
            <a:r>
              <a:rPr lang="zh-CN" altLang="en-US" sz="1400" dirty="0">
                <a:solidFill>
                  <a:srgbClr val="99097D"/>
                </a:solidFill>
              </a:rPr>
              <a:t>下载。</a:t>
            </a:r>
            <a:r>
              <a:rPr lang="en-US" altLang="zh-CN" sz="1400" dirty="0">
                <a:solidFill>
                  <a:srgbClr val="99097D"/>
                </a:solidFill>
              </a:rPr>
              <a:t>2019</a:t>
            </a:r>
            <a:r>
              <a:rPr lang="zh-CN" altLang="en-US" sz="1400" dirty="0">
                <a:solidFill>
                  <a:srgbClr val="99097D"/>
                </a:solidFill>
              </a:rPr>
              <a:t>版安装方法见</a:t>
            </a:r>
            <a:r>
              <a:rPr lang="en-US" altLang="zh-CN" sz="1400" dirty="0">
                <a:solidFill>
                  <a:srgbClr val="99097D"/>
                </a:solidFill>
              </a:rPr>
              <a:t>NIC</a:t>
            </a:r>
            <a:r>
              <a:rPr lang="zh-CN" altLang="en-US" sz="1400" dirty="0">
                <a:solidFill>
                  <a:srgbClr val="99097D"/>
                </a:solidFill>
              </a:rPr>
              <a:t>在小百合的教程。建议在教室演示时使用自己的笔记本电脑，以确保版本不会太低。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所有素材和页面布局都可以自行更改，例如：如果内容大纲要点超过</a:t>
            </a:r>
            <a:r>
              <a:rPr lang="en-US" altLang="zh-CN" sz="1400" dirty="0">
                <a:solidFill>
                  <a:srgbClr val="99097D"/>
                </a:solidFill>
              </a:rPr>
              <a:t>4</a:t>
            </a:r>
            <a:r>
              <a:rPr lang="zh-CN" altLang="en-US" sz="1400" dirty="0">
                <a:solidFill>
                  <a:srgbClr val="99097D"/>
                </a:solidFill>
              </a:rPr>
              <a:t>点，可复制模板中一点的样式后自行排版。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著作权与署名权归作者所有，严禁侵权。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未尽事宜解释权归作者所有，如有疑问欢迎在本模板发布之日起两年内通过电子邮件与作者（</a:t>
            </a:r>
            <a:r>
              <a:rPr lang="en-US" altLang="zh-CN" sz="1400" dirty="0">
                <a:solidFill>
                  <a:srgbClr val="99097D"/>
                </a:solidFill>
                <a:hlinkClick r:id="rId2"/>
              </a:rPr>
              <a:t>cnstarrywei@smail.nju.edu.cn</a:t>
            </a:r>
            <a:r>
              <a:rPr lang="zh-CN" altLang="en-US" sz="1400" dirty="0">
                <a:solidFill>
                  <a:srgbClr val="99097D"/>
                </a:solidFill>
              </a:rPr>
              <a:t>）联系。</a:t>
            </a:r>
            <a:endParaRPr lang="en-US" altLang="zh-CN" sz="1400" dirty="0">
              <a:solidFill>
                <a:srgbClr val="99097D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509455" y="6316838"/>
            <a:ext cx="11173090" cy="2000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spAutoFit/>
          </a:bodyPr>
          <a:lstStyle/>
          <a:p>
            <a:pPr algn="ctr" defTabSz="914400" eaLnBrk="0" hangingPunct="0"/>
            <a:r>
              <a:rPr lang="en-US" sz="700" dirty="0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© </a:t>
            </a:r>
            <a:r>
              <a:rPr lang="en-US" sz="700" dirty="0" err="1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Xincheng</a:t>
            </a:r>
            <a:r>
              <a:rPr lang="en-US" sz="700" dirty="0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 Wei</a:t>
            </a:r>
            <a:endParaRPr lang="en-US" sz="700" dirty="0">
              <a:solidFill>
                <a:srgbClr val="99097D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alphaModFix amt="14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: 形状 52"/>
          <p:cNvSpPr/>
          <p:nvPr userDrawn="1"/>
        </p:nvSpPr>
        <p:spPr>
          <a:xfrm flipH="1">
            <a:off x="-843" y="610947"/>
            <a:ext cx="10910940" cy="5773943"/>
          </a:xfrm>
          <a:custGeom>
            <a:avLst/>
            <a:gdLst>
              <a:gd name="connsiteX0" fmla="*/ 10979546 w 10979546"/>
              <a:gd name="connsiteY0" fmla="*/ 0 h 5553797"/>
              <a:gd name="connsiteX1" fmla="*/ 20163 w 10979546"/>
              <a:gd name="connsiteY1" fmla="*/ 0 h 5553797"/>
              <a:gd name="connsiteX2" fmla="*/ 3044826 w 10979546"/>
              <a:gd name="connsiteY2" fmla="*/ 2767674 h 5553797"/>
              <a:gd name="connsiteX3" fmla="*/ 0 w 10979546"/>
              <a:gd name="connsiteY3" fmla="*/ 5553797 h 5553797"/>
              <a:gd name="connsiteX4" fmla="*/ 10979546 w 10979546"/>
              <a:gd name="connsiteY4" fmla="*/ 5553797 h 5553797"/>
              <a:gd name="connsiteX5" fmla="*/ 10979546 w 10979546"/>
              <a:gd name="connsiteY5" fmla="*/ 0 h 555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9546" h="5553797">
                <a:moveTo>
                  <a:pt x="10979546" y="0"/>
                </a:moveTo>
                <a:lnTo>
                  <a:pt x="20163" y="0"/>
                </a:lnTo>
                <a:lnTo>
                  <a:pt x="3044826" y="2767674"/>
                </a:lnTo>
                <a:lnTo>
                  <a:pt x="0" y="5553797"/>
                </a:lnTo>
                <a:lnTo>
                  <a:pt x="10979546" y="5553797"/>
                </a:lnTo>
                <a:lnTo>
                  <a:pt x="10979546" y="0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3" name="!!南京大学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1" y="1037953"/>
            <a:ext cx="1776838" cy="86185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891684" y="2501659"/>
            <a:ext cx="6209055" cy="10153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 defTabSz="914400" rtl="0" eaLnBrk="1" latinLnBrk="0" hangingPunct="1">
              <a:defRPr lang="zh-CN" altLang="en-US" sz="5400" b="0" kern="12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</a:lstStyle>
          <a:p>
            <a:r>
              <a:rPr lang="zh-CN" altLang="en-US" dirty="0"/>
              <a:t>在这里填写标题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891685" y="3558904"/>
            <a:ext cx="634249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400" spc="300" baseline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0" lvl="0" algn="dist"/>
            <a:r>
              <a:rPr lang="en-US" altLang="zh-CN" dirty="0"/>
              <a:t>TITLE OF PRESENTATION GOES HERE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960870" y="4567178"/>
            <a:ext cx="27643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>
              <a:buNone/>
              <a:def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lvl="0" algn="dist"/>
            <a:r>
              <a:rPr lang="zh-CN" altLang="en-US" dirty="0"/>
              <a:t>南京大学</a:t>
            </a:r>
            <a:r>
              <a:rPr lang="en-US" altLang="zh-CN" dirty="0"/>
              <a:t>XX</a:t>
            </a:r>
            <a:r>
              <a:rPr lang="zh-CN" altLang="en-US" dirty="0"/>
              <a:t>学院 姓名</a:t>
            </a:r>
            <a:endParaRPr lang="zh-CN" altLang="en-US" dirty="0"/>
          </a:p>
        </p:txBody>
      </p:sp>
      <p:pic>
        <p:nvPicPr>
          <p:cNvPr id="42" name="图片 41" descr="图片包含 名片, 文字&#10;&#10;描述已自动生成"/>
          <p:cNvPicPr>
            <a:picLocks noChangeAspect="1"/>
          </p:cNvPicPr>
          <p:nvPr userDrawn="1"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47518" r="13479" b="31213"/>
          <a:stretch>
            <a:fillRect/>
          </a:stretch>
        </p:blipFill>
        <p:spPr>
          <a:xfrm>
            <a:off x="-319278" y="6899714"/>
            <a:ext cx="13548360" cy="1922637"/>
          </a:xfrm>
          <a:prstGeom prst="rect">
            <a:avLst/>
          </a:prstGeom>
        </p:spPr>
      </p:pic>
      <p:sp>
        <p:nvSpPr>
          <p:cNvPr id="41" name="日期占位符 1050"/>
          <p:cNvSpPr txBox="1"/>
          <p:nvPr userDrawn="1"/>
        </p:nvSpPr>
        <p:spPr>
          <a:xfrm>
            <a:off x="973395" y="4921872"/>
            <a:ext cx="1542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zh-CN" altLang="en-US" b="0" dirty="0">
              <a:solidFill>
                <a:srgbClr val="85006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73395" y="4192345"/>
            <a:ext cx="3501490" cy="170588"/>
            <a:chOff x="4399588" y="4016383"/>
            <a:chExt cx="3352852" cy="86344"/>
          </a:xfrm>
        </p:grpSpPr>
        <p:sp>
          <p:nvSpPr>
            <p:cNvPr id="25" name="矩形 24"/>
            <p:cNvSpPr/>
            <p:nvPr userDrawn="1"/>
          </p:nvSpPr>
          <p:spPr>
            <a:xfrm>
              <a:off x="4437740" y="4037958"/>
              <a:ext cx="3314700" cy="45719"/>
            </a:xfrm>
            <a:prstGeom prst="rect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399588" y="4016383"/>
              <a:ext cx="3315600" cy="86344"/>
            </a:xfrm>
            <a:prstGeom prst="rect">
              <a:avLst/>
            </a:prstGeom>
          </p:spPr>
        </p:pic>
      </p:grpSp>
      <p:sp>
        <p:nvSpPr>
          <p:cNvPr id="8" name="箭头: V 形 7"/>
          <p:cNvSpPr/>
          <p:nvPr userDrawn="1"/>
        </p:nvSpPr>
        <p:spPr>
          <a:xfrm flipH="1">
            <a:off x="8120914" y="654814"/>
            <a:ext cx="3287008" cy="5713776"/>
          </a:xfrm>
          <a:prstGeom prst="chevron">
            <a:avLst>
              <a:gd name="adj" fmla="val 9113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任意多边形: 形状 57"/>
          <p:cNvSpPr/>
          <p:nvPr userDrawn="1"/>
        </p:nvSpPr>
        <p:spPr>
          <a:xfrm flipH="1">
            <a:off x="8839509" y="654061"/>
            <a:ext cx="3353334" cy="5773942"/>
          </a:xfrm>
          <a:custGeom>
            <a:avLst/>
            <a:gdLst>
              <a:gd name="connsiteX0" fmla="*/ 328671 w 3353334"/>
              <a:gd name="connsiteY0" fmla="*/ 0 h 5553796"/>
              <a:gd name="connsiteX1" fmla="*/ 0 w 3353334"/>
              <a:gd name="connsiteY1" fmla="*/ 0 h 5553796"/>
              <a:gd name="connsiteX2" fmla="*/ 0 w 3353334"/>
              <a:gd name="connsiteY2" fmla="*/ 323408 h 5553796"/>
              <a:gd name="connsiteX3" fmla="*/ 2711050 w 3353334"/>
              <a:gd name="connsiteY3" fmla="*/ 2804115 h 5553796"/>
              <a:gd name="connsiteX4" fmla="*/ 0 w 3353334"/>
              <a:gd name="connsiteY4" fmla="*/ 5284821 h 5553796"/>
              <a:gd name="connsiteX5" fmla="*/ 0 w 3353334"/>
              <a:gd name="connsiteY5" fmla="*/ 5553796 h 5553796"/>
              <a:gd name="connsiteX6" fmla="*/ 308508 w 3353334"/>
              <a:gd name="connsiteY6" fmla="*/ 5553796 h 5553796"/>
              <a:gd name="connsiteX7" fmla="*/ 3353334 w 3353334"/>
              <a:gd name="connsiteY7" fmla="*/ 2767674 h 5553796"/>
              <a:gd name="connsiteX8" fmla="*/ 328671 w 3353334"/>
              <a:gd name="connsiteY8" fmla="*/ 0 h 555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3334" h="5553796">
                <a:moveTo>
                  <a:pt x="328671" y="0"/>
                </a:moveTo>
                <a:lnTo>
                  <a:pt x="0" y="0"/>
                </a:lnTo>
                <a:lnTo>
                  <a:pt x="0" y="323408"/>
                </a:lnTo>
                <a:lnTo>
                  <a:pt x="2711050" y="2804115"/>
                </a:lnTo>
                <a:lnTo>
                  <a:pt x="0" y="5284821"/>
                </a:lnTo>
                <a:lnTo>
                  <a:pt x="0" y="5553796"/>
                </a:lnTo>
                <a:lnTo>
                  <a:pt x="308508" y="5553796"/>
                </a:lnTo>
                <a:lnTo>
                  <a:pt x="3353334" y="2767674"/>
                </a:lnTo>
                <a:lnTo>
                  <a:pt x="328671" y="0"/>
                </a:lnTo>
                <a:close/>
              </a:path>
            </a:pathLst>
          </a:custGeom>
          <a:solidFill>
            <a:srgbClr val="990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任意多边形: 形状 51"/>
          <p:cNvSpPr/>
          <p:nvPr userDrawn="1"/>
        </p:nvSpPr>
        <p:spPr>
          <a:xfrm flipH="1">
            <a:off x="10064423" y="1526756"/>
            <a:ext cx="2127575" cy="4047951"/>
          </a:xfrm>
          <a:custGeom>
            <a:avLst/>
            <a:gdLst>
              <a:gd name="connsiteX0" fmla="*/ 0 w 2021800"/>
              <a:gd name="connsiteY0" fmla="*/ 0 h 3700037"/>
              <a:gd name="connsiteX1" fmla="*/ 0 w 2021800"/>
              <a:gd name="connsiteY1" fmla="*/ 3700037 h 3700037"/>
              <a:gd name="connsiteX2" fmla="*/ 2021800 w 2021800"/>
              <a:gd name="connsiteY2" fmla="*/ 1850019 h 3700037"/>
              <a:gd name="connsiteX3" fmla="*/ 0 w 2021800"/>
              <a:gd name="connsiteY3" fmla="*/ 0 h 370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1800" h="3700037">
                <a:moveTo>
                  <a:pt x="0" y="0"/>
                </a:moveTo>
                <a:lnTo>
                  <a:pt x="0" y="3700037"/>
                </a:lnTo>
                <a:lnTo>
                  <a:pt x="2021800" y="18500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10659351" y="3264062"/>
            <a:ext cx="1392692" cy="491924"/>
            <a:chOff x="714375" y="1419225"/>
            <a:chExt cx="11134427" cy="2133600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3010201" y="3171825"/>
              <a:ext cx="275931" cy="371475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9296402" y="3171225"/>
              <a:ext cx="266400" cy="38160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276600" y="3171825"/>
              <a:ext cx="2305050" cy="0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6991352" y="3171225"/>
              <a:ext cx="2305050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581650" y="2095500"/>
              <a:ext cx="0" cy="1114425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962777" y="2085975"/>
              <a:ext cx="0" cy="1114425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6962777" y="1752600"/>
              <a:ext cx="123823" cy="39945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457828" y="1752600"/>
              <a:ext cx="123822" cy="39945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457828" y="1752600"/>
              <a:ext cx="380997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734180" y="1752600"/>
              <a:ext cx="380997" cy="0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5909620" y="1419228"/>
              <a:ext cx="386837" cy="333373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276544" y="1419225"/>
              <a:ext cx="429060" cy="333373"/>
            </a:xfrm>
            <a:prstGeom prst="line">
              <a:avLst/>
            </a:prstGeom>
            <a:ln w="34925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14375" y="3542008"/>
              <a:ext cx="2305052" cy="0"/>
            </a:xfrm>
            <a:prstGeom prst="line">
              <a:avLst/>
            </a:prstGeom>
            <a:ln w="34925">
              <a:gradFill>
                <a:gsLst>
                  <a:gs pos="0">
                    <a:srgbClr val="850063"/>
                  </a:gs>
                  <a:gs pos="100000">
                    <a:srgbClr val="850063">
                      <a:alpha val="0"/>
                    </a:srgbClr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9543752" y="3543300"/>
              <a:ext cx="2305050" cy="0"/>
            </a:xfrm>
            <a:prstGeom prst="line">
              <a:avLst/>
            </a:prstGeom>
            <a:ln w="34925">
              <a:gradFill>
                <a:gsLst>
                  <a:gs pos="0">
                    <a:srgbClr val="850063"/>
                  </a:gs>
                  <a:gs pos="100000">
                    <a:srgbClr val="850063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平行四边形 46"/>
          <p:cNvSpPr/>
          <p:nvPr userDrawn="1"/>
        </p:nvSpPr>
        <p:spPr>
          <a:xfrm>
            <a:off x="5855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平行四边形 69"/>
          <p:cNvSpPr/>
          <p:nvPr userDrawn="1"/>
        </p:nvSpPr>
        <p:spPr>
          <a:xfrm>
            <a:off x="10541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平行四边形 70"/>
          <p:cNvSpPr/>
          <p:nvPr userDrawn="1"/>
        </p:nvSpPr>
        <p:spPr>
          <a:xfrm>
            <a:off x="152272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平行四边形 71"/>
          <p:cNvSpPr/>
          <p:nvPr userDrawn="1"/>
        </p:nvSpPr>
        <p:spPr>
          <a:xfrm>
            <a:off x="199133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平行四边形 72"/>
          <p:cNvSpPr/>
          <p:nvPr userDrawn="1"/>
        </p:nvSpPr>
        <p:spPr>
          <a:xfrm>
            <a:off x="245994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平行四边形 73"/>
          <p:cNvSpPr/>
          <p:nvPr userDrawn="1"/>
        </p:nvSpPr>
        <p:spPr>
          <a:xfrm>
            <a:off x="292855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339716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平行四边形 75"/>
          <p:cNvSpPr/>
          <p:nvPr userDrawn="1"/>
        </p:nvSpPr>
        <p:spPr>
          <a:xfrm>
            <a:off x="386577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平行四边形 76"/>
          <p:cNvSpPr/>
          <p:nvPr userDrawn="1"/>
        </p:nvSpPr>
        <p:spPr>
          <a:xfrm>
            <a:off x="433438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平行四边形 77"/>
          <p:cNvSpPr/>
          <p:nvPr userDrawn="1"/>
        </p:nvSpPr>
        <p:spPr>
          <a:xfrm>
            <a:off x="480299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 userDrawn="1"/>
        </p:nvSpPr>
        <p:spPr>
          <a:xfrm>
            <a:off x="52716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平行四边形 79"/>
          <p:cNvSpPr/>
          <p:nvPr userDrawn="1"/>
        </p:nvSpPr>
        <p:spPr>
          <a:xfrm>
            <a:off x="57402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 userDrawn="1"/>
        </p:nvSpPr>
        <p:spPr>
          <a:xfrm>
            <a:off x="620882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平行四边形 81"/>
          <p:cNvSpPr/>
          <p:nvPr userDrawn="1"/>
        </p:nvSpPr>
        <p:spPr>
          <a:xfrm>
            <a:off x="667743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平行四边形 82"/>
          <p:cNvSpPr/>
          <p:nvPr userDrawn="1"/>
        </p:nvSpPr>
        <p:spPr>
          <a:xfrm>
            <a:off x="714604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平行四边形 83"/>
          <p:cNvSpPr/>
          <p:nvPr userDrawn="1"/>
        </p:nvSpPr>
        <p:spPr>
          <a:xfrm>
            <a:off x="761465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平行四边形 84"/>
          <p:cNvSpPr/>
          <p:nvPr userDrawn="1"/>
        </p:nvSpPr>
        <p:spPr>
          <a:xfrm>
            <a:off x="808326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平行四边形 85"/>
          <p:cNvSpPr/>
          <p:nvPr userDrawn="1"/>
        </p:nvSpPr>
        <p:spPr>
          <a:xfrm>
            <a:off x="855187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平行四边形 86"/>
          <p:cNvSpPr/>
          <p:nvPr userDrawn="1"/>
        </p:nvSpPr>
        <p:spPr>
          <a:xfrm>
            <a:off x="902048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平行四边形 87"/>
          <p:cNvSpPr/>
          <p:nvPr userDrawn="1"/>
        </p:nvSpPr>
        <p:spPr>
          <a:xfrm>
            <a:off x="948909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平行四边形 88"/>
          <p:cNvSpPr/>
          <p:nvPr userDrawn="1"/>
        </p:nvSpPr>
        <p:spPr>
          <a:xfrm>
            <a:off x="995770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平行四边形 89"/>
          <p:cNvSpPr/>
          <p:nvPr userDrawn="1"/>
        </p:nvSpPr>
        <p:spPr>
          <a:xfrm>
            <a:off x="10426310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平行四边形 90"/>
          <p:cNvSpPr/>
          <p:nvPr userDrawn="1"/>
        </p:nvSpPr>
        <p:spPr>
          <a:xfrm>
            <a:off x="10932244" y="-26083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平行四边形 93"/>
          <p:cNvSpPr/>
          <p:nvPr userDrawn="1"/>
        </p:nvSpPr>
        <p:spPr>
          <a:xfrm>
            <a:off x="-267918" y="-273051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平行四边形 94"/>
          <p:cNvSpPr/>
          <p:nvPr userDrawn="1"/>
        </p:nvSpPr>
        <p:spPr>
          <a:xfrm>
            <a:off x="200692" y="-273051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平行四边形 95"/>
          <p:cNvSpPr/>
          <p:nvPr userDrawn="1"/>
        </p:nvSpPr>
        <p:spPr>
          <a:xfrm>
            <a:off x="11122757" y="-52485"/>
            <a:ext cx="988980" cy="710588"/>
          </a:xfrm>
          <a:prstGeom prst="parallelogram">
            <a:avLst>
              <a:gd name="adj" fmla="val 98322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平行四边形 96"/>
          <p:cNvSpPr/>
          <p:nvPr userDrawn="1"/>
        </p:nvSpPr>
        <p:spPr>
          <a:xfrm rot="10800000" flipH="1">
            <a:off x="3629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平行四边形 97"/>
          <p:cNvSpPr/>
          <p:nvPr userDrawn="1"/>
        </p:nvSpPr>
        <p:spPr>
          <a:xfrm rot="10800000" flipH="1">
            <a:off x="8315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平行四边形 98"/>
          <p:cNvSpPr/>
          <p:nvPr userDrawn="1"/>
        </p:nvSpPr>
        <p:spPr>
          <a:xfrm rot="10800000" flipH="1">
            <a:off x="130019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平行四边形 99"/>
          <p:cNvSpPr/>
          <p:nvPr userDrawn="1"/>
        </p:nvSpPr>
        <p:spPr>
          <a:xfrm rot="10800000" flipH="1">
            <a:off x="176880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平行四边形 100"/>
          <p:cNvSpPr/>
          <p:nvPr userDrawn="1"/>
        </p:nvSpPr>
        <p:spPr>
          <a:xfrm rot="10800000" flipH="1">
            <a:off x="223741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平行四边形 101"/>
          <p:cNvSpPr/>
          <p:nvPr userDrawn="1"/>
        </p:nvSpPr>
        <p:spPr>
          <a:xfrm rot="10800000" flipH="1">
            <a:off x="270602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平行四边形 102"/>
          <p:cNvSpPr/>
          <p:nvPr userDrawn="1"/>
        </p:nvSpPr>
        <p:spPr>
          <a:xfrm rot="10800000" flipH="1">
            <a:off x="317463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平行四边形 103"/>
          <p:cNvSpPr/>
          <p:nvPr userDrawn="1"/>
        </p:nvSpPr>
        <p:spPr>
          <a:xfrm rot="10800000" flipH="1">
            <a:off x="364324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平行四边形 104"/>
          <p:cNvSpPr/>
          <p:nvPr userDrawn="1"/>
        </p:nvSpPr>
        <p:spPr>
          <a:xfrm rot="10800000" flipH="1">
            <a:off x="411185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平行四边形 105"/>
          <p:cNvSpPr/>
          <p:nvPr userDrawn="1"/>
        </p:nvSpPr>
        <p:spPr>
          <a:xfrm rot="10800000" flipH="1">
            <a:off x="458046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平行四边形 106"/>
          <p:cNvSpPr/>
          <p:nvPr userDrawn="1"/>
        </p:nvSpPr>
        <p:spPr>
          <a:xfrm rot="10800000" flipH="1">
            <a:off x="50490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平行四边形 107"/>
          <p:cNvSpPr/>
          <p:nvPr userDrawn="1"/>
        </p:nvSpPr>
        <p:spPr>
          <a:xfrm rot="10800000" flipH="1">
            <a:off x="55176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平行四边形 108"/>
          <p:cNvSpPr/>
          <p:nvPr userDrawn="1"/>
        </p:nvSpPr>
        <p:spPr>
          <a:xfrm rot="10800000" flipH="1">
            <a:off x="598629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平行四边形 109"/>
          <p:cNvSpPr/>
          <p:nvPr userDrawn="1"/>
        </p:nvSpPr>
        <p:spPr>
          <a:xfrm rot="10800000" flipH="1">
            <a:off x="645490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平行四边形 110"/>
          <p:cNvSpPr/>
          <p:nvPr userDrawn="1"/>
        </p:nvSpPr>
        <p:spPr>
          <a:xfrm rot="10800000" flipH="1">
            <a:off x="692351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平行四边形 111"/>
          <p:cNvSpPr/>
          <p:nvPr userDrawn="1"/>
        </p:nvSpPr>
        <p:spPr>
          <a:xfrm rot="10800000" flipH="1">
            <a:off x="739212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平行四边形 112"/>
          <p:cNvSpPr/>
          <p:nvPr userDrawn="1"/>
        </p:nvSpPr>
        <p:spPr>
          <a:xfrm rot="10800000" flipH="1">
            <a:off x="786073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平行四边形 113"/>
          <p:cNvSpPr/>
          <p:nvPr userDrawn="1"/>
        </p:nvSpPr>
        <p:spPr>
          <a:xfrm rot="10800000" flipH="1">
            <a:off x="832934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平行四边形 114"/>
          <p:cNvSpPr/>
          <p:nvPr userDrawn="1"/>
        </p:nvSpPr>
        <p:spPr>
          <a:xfrm rot="10800000" flipH="1">
            <a:off x="879795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平行四边形 115"/>
          <p:cNvSpPr/>
          <p:nvPr userDrawn="1"/>
        </p:nvSpPr>
        <p:spPr>
          <a:xfrm rot="10800000" flipH="1">
            <a:off x="926656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平行四边形 116"/>
          <p:cNvSpPr/>
          <p:nvPr userDrawn="1"/>
        </p:nvSpPr>
        <p:spPr>
          <a:xfrm rot="10800000" flipH="1">
            <a:off x="973517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平行四边形 117"/>
          <p:cNvSpPr/>
          <p:nvPr userDrawn="1"/>
        </p:nvSpPr>
        <p:spPr>
          <a:xfrm rot="10800000" flipH="1">
            <a:off x="10203782" y="639192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平行四边形 118"/>
          <p:cNvSpPr/>
          <p:nvPr userDrawn="1"/>
        </p:nvSpPr>
        <p:spPr>
          <a:xfrm rot="10800000" flipH="1">
            <a:off x="10691956" y="6380516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平行四边形 119"/>
          <p:cNvSpPr/>
          <p:nvPr userDrawn="1"/>
        </p:nvSpPr>
        <p:spPr>
          <a:xfrm rot="10800000" flipH="1">
            <a:off x="-490446" y="6379708"/>
            <a:ext cx="837869" cy="611238"/>
          </a:xfrm>
          <a:prstGeom prst="parallelogram">
            <a:avLst>
              <a:gd name="adj" fmla="val 103724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平行四边形 120"/>
          <p:cNvSpPr/>
          <p:nvPr userDrawn="1"/>
        </p:nvSpPr>
        <p:spPr>
          <a:xfrm rot="10800000" flipH="1">
            <a:off x="-21836" y="6379708"/>
            <a:ext cx="837869" cy="611238"/>
          </a:xfrm>
          <a:prstGeom prst="parallelogram">
            <a:avLst>
              <a:gd name="adj" fmla="val 103724"/>
            </a:avLst>
          </a:prstGeom>
          <a:solidFill>
            <a:srgbClr val="99097D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平行四边形 121"/>
          <p:cNvSpPr/>
          <p:nvPr userDrawn="1"/>
        </p:nvSpPr>
        <p:spPr>
          <a:xfrm rot="10800000" flipH="1">
            <a:off x="11122757" y="6362593"/>
            <a:ext cx="988980" cy="710588"/>
          </a:xfrm>
          <a:prstGeom prst="parallelogram">
            <a:avLst>
              <a:gd name="adj" fmla="val 98322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平行四边形 122"/>
          <p:cNvSpPr/>
          <p:nvPr userDrawn="1"/>
        </p:nvSpPr>
        <p:spPr>
          <a:xfrm>
            <a:off x="11355067" y="-51407"/>
            <a:ext cx="1856102" cy="1224334"/>
          </a:xfrm>
          <a:prstGeom prst="parallelogram">
            <a:avLst>
              <a:gd name="adj" fmla="val 98322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平行四边形 123"/>
          <p:cNvSpPr/>
          <p:nvPr userDrawn="1"/>
        </p:nvSpPr>
        <p:spPr>
          <a:xfrm flipH="1">
            <a:off x="11507273" y="6046418"/>
            <a:ext cx="1615788" cy="1059625"/>
          </a:xfrm>
          <a:prstGeom prst="parallelogram">
            <a:avLst>
              <a:gd name="adj" fmla="val 98322"/>
            </a:avLst>
          </a:prstGeom>
          <a:solidFill>
            <a:srgbClr val="9909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3174" y="345225"/>
            <a:ext cx="10879187" cy="2654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5400000" flipH="1">
            <a:off x="10878985" y="342125"/>
            <a:ext cx="269445" cy="267605"/>
          </a:xfrm>
          <a:prstGeom prst="triangle">
            <a:avLst>
              <a:gd name="adj" fmla="val 100000"/>
            </a:avLst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9 -0.00023 L -4.375E-6 2.59259E-6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556 -0.00023 L -2.70833E-6 1.48148E-6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556 -0.00023 L 2.5E-6 1.11111E-6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-0.0556 -0.00023 L 1.04167E-6 -2.96296E-6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>
        <p:tmplLst>
          <p:tmpl lvl="0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>
        <p:tmplLst>
          <p:tmpl lvl="0">
            <p:tnLst>
              <p:par>
                <p:cTn presetID="63" presetClass="path" presetSubtype="0" accel="50000" decel="50000" fill="hold" nodeType="withEffect">
                  <p:stCondLst>
                    <p:cond delay="100"/>
                  </p:stCondLst>
                  <p:childTnLst>
                    <p:animMotion origin="layout" path="M -0.0556 -0.00023 L -2.70833E-6 1.48148E-6 " pathEditMode="relative" rAng="0" ptsTypes="AA">
                      <p:cBhvr>
                        <p:cTn dur="3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773" y="0"/>
                    </p:animMotion>
                  </p:childTnLst>
                </p:cTn>
              </p:par>
            </p:tnLst>
          </p:tmpl>
        </p:tmplLst>
      </p:bldP>
      <p:bldP spid="19" grpId="0">
        <p:tmplLst>
          <p:tmpl lvl="0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>
        <p:tmplLst>
          <p:tmpl lvl="0">
            <p:tnLst>
              <p:par>
                <p:cTn presetID="63" presetClass="path" presetSubtype="0" accel="50000" decel="50000" fill="hold" nodeType="withEffect">
                  <p:stCondLst>
                    <p:cond delay="200"/>
                  </p:stCondLst>
                  <p:childTnLst>
                    <p:animMotion origin="layout" path="M -0.0556 -0.00023 L 2.5E-6 1.11111E-6 " pathEditMode="relative" rAng="0" ptsTypes="AA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2773" y="0"/>
                    </p:animMotion>
                  </p:childTnLst>
                </p:cTn>
              </p:par>
            </p:tnLst>
          </p:tmpl>
        </p:tmplLst>
      </p:bldP>
      <p:bldP spid="41" grpId="0"/>
      <p:bldP spid="41" grpId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 bright="3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162000" r="-1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4914781"/>
            <a:ext cx="12192001" cy="1779847"/>
          </a:xfrm>
          <a:prstGeom prst="rect">
            <a:avLst/>
          </a:prstGeom>
          <a:noFill/>
        </p:spPr>
      </p:pic>
      <p:pic>
        <p:nvPicPr>
          <p:cNvPr id="16" name="图片 15" descr="图片包含 草, 天空, 树, 户外&#10;&#10;描述已自动生成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84488" y="1533403"/>
            <a:ext cx="4079249" cy="17798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1837848"/>
            <a:ext cx="4004840" cy="50201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924057"/>
            <a:ext cx="393539" cy="1779847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!!南京大学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86" y="268204"/>
            <a:ext cx="2158175" cy="105088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393539" y="485311"/>
            <a:ext cx="2716516" cy="784192"/>
            <a:chOff x="221300" y="1114464"/>
            <a:chExt cx="2716516" cy="904809"/>
          </a:xfrm>
        </p:grpSpPr>
        <p:sp>
          <p:nvSpPr>
            <p:cNvPr id="10" name="矩形 9"/>
            <p:cNvSpPr/>
            <p:nvPr userDrawn="1"/>
          </p:nvSpPr>
          <p:spPr>
            <a:xfrm>
              <a:off x="221300" y="1114464"/>
              <a:ext cx="2716516" cy="714743"/>
            </a:xfrm>
            <a:prstGeom prst="rect">
              <a:avLst/>
            </a:prstGeom>
            <a:noFill/>
            <a:ln>
              <a:noFill/>
            </a:ln>
            <a:effectLst>
              <a:outerShdw blurRad="228600" sx="102000" sy="102000" algn="ctr" rotWithShape="0">
                <a:schemeClr val="accent1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>
                <a:lnSpc>
                  <a:spcPct val="90000"/>
                </a:lnSpc>
              </a:pPr>
              <a:endParaRPr lang="en-US" altLang="zh-CN" sz="4000" b="0" strike="noStrike" spc="600" dirty="0">
                <a:solidFill>
                  <a:srgbClr val="9E008B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334473" y="1956967"/>
              <a:ext cx="1420006" cy="62306"/>
            </a:xfrm>
            <a:prstGeom prst="rect">
              <a:avLst/>
            </a:prstGeom>
            <a:solidFill>
              <a:srgbClr val="9E008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spc="600" dirty="0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1837848"/>
            <a:ext cx="4004840" cy="502015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7784488" y="1533401"/>
            <a:ext cx="4079249" cy="1779847"/>
          </a:xfrm>
          <a:prstGeom prst="rect">
            <a:avLst/>
          </a:prstGeom>
          <a:gradFill>
            <a:gsLst>
              <a:gs pos="28000">
                <a:srgbClr val="FFFFFF">
                  <a:alpha val="80000"/>
                </a:srgbClr>
              </a:gs>
              <a:gs pos="0">
                <a:schemeClr val="bg1"/>
              </a:gs>
              <a:gs pos="56000">
                <a:srgbClr val="FFFFFF">
                  <a:alpha val="90000"/>
                </a:srgbClr>
              </a:gs>
              <a:gs pos="94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V 形 4"/>
          <p:cNvSpPr/>
          <p:nvPr userDrawn="1"/>
        </p:nvSpPr>
        <p:spPr>
          <a:xfrm flipH="1">
            <a:off x="10494476" y="1533405"/>
            <a:ext cx="1697524" cy="1779848"/>
          </a:xfrm>
          <a:prstGeom prst="chevron">
            <a:avLst>
              <a:gd name="adj" fmla="val 663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箭头: V 形 12"/>
          <p:cNvSpPr/>
          <p:nvPr userDrawn="1"/>
        </p:nvSpPr>
        <p:spPr>
          <a:xfrm flipH="1">
            <a:off x="11428963" y="2924055"/>
            <a:ext cx="1325763" cy="1779848"/>
          </a:xfrm>
          <a:prstGeom prst="chevron">
            <a:avLst>
              <a:gd name="adj" fmla="val 84064"/>
            </a:avLst>
          </a:prstGeom>
          <a:solidFill>
            <a:srgbClr val="99097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926718" y="1117805"/>
            <a:ext cx="1183337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90000"/>
              </a:lnSpc>
            </a:pPr>
            <a:r>
              <a:rPr lang="en-US" altLang="zh-CN" sz="1100" b="0" strike="noStrike" spc="300" dirty="0">
                <a:solidFill>
                  <a:schemeClr val="bg1">
                    <a:lumMod val="65000"/>
                  </a:schemeClr>
                </a:solidFill>
                <a:effectLst/>
                <a:latin typeface="等线" panose="02010600030101010101" pitchFamily="2" charset="-122"/>
                <a:ea typeface="+mn-ea"/>
                <a:cs typeface="Segoe UI" panose="020B0502040204020203" pitchFamily="34" charset="0"/>
              </a:rPr>
              <a:t>CONTENTS</a:t>
            </a:r>
            <a:endParaRPr lang="zh-CN" altLang="en-US" sz="1100" b="0" strike="noStrike" spc="300" dirty="0">
              <a:solidFill>
                <a:schemeClr val="bg1">
                  <a:lumMod val="65000"/>
                </a:schemeClr>
              </a:solidFill>
              <a:effectLst/>
              <a:latin typeface="等线" panose="02010600030101010101" pitchFamily="2" charset="-122"/>
              <a:ea typeface="+mn-ea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树, 天空, 建筑物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4956" r="2202" b="-4956"/>
          <a:stretch>
            <a:fillRect/>
          </a:stretch>
        </p:blipFill>
        <p:spPr>
          <a:xfrm>
            <a:off x="-1132" y="-5116"/>
            <a:ext cx="12192000" cy="686311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95000"/>
                </a:schemeClr>
              </a:gs>
              <a:gs pos="33000">
                <a:schemeClr val="bg1">
                  <a:alpha val="95000"/>
                </a:schemeClr>
              </a:gs>
              <a:gs pos="50000">
                <a:schemeClr val="bg1">
                  <a:alpha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>
            <a:off x="5274238" y="1162652"/>
            <a:ext cx="1584000" cy="1584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50000">
                <a:srgbClr val="FFFFFF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15900" sx="105000" sy="10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029201" y="884536"/>
            <a:ext cx="2074074" cy="2224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600" b="1">
                <a:solidFill>
                  <a:srgbClr val="9E008B"/>
                </a:solidFill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096638" y="3303387"/>
            <a:ext cx="5998724" cy="7568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3600" b="1" spc="60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单击此处添加节标题</a:t>
            </a:r>
            <a:endParaRPr lang="zh-CN" altLang="en-US" dirty="0"/>
          </a:p>
        </p:txBody>
      </p:sp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925" y="5757673"/>
            <a:ext cx="4114800" cy="781050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2638" y="5262373"/>
            <a:ext cx="4114800" cy="12763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13" y="5739984"/>
            <a:ext cx="1491574" cy="726296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3025301" y="3935857"/>
            <a:ext cx="6070061" cy="192918"/>
            <a:chOff x="4399588" y="4016383"/>
            <a:chExt cx="3352853" cy="86344"/>
          </a:xfrm>
        </p:grpSpPr>
        <p:sp>
          <p:nvSpPr>
            <p:cNvPr id="47" name="矩形 46"/>
            <p:cNvSpPr/>
            <p:nvPr userDrawn="1"/>
          </p:nvSpPr>
          <p:spPr>
            <a:xfrm>
              <a:off x="4437741" y="4037958"/>
              <a:ext cx="3314700" cy="45719"/>
            </a:xfrm>
            <a:prstGeom prst="rect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片 4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399588" y="4016383"/>
              <a:ext cx="3315600" cy="86344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949115"/>
            <a:ext cx="4004840" cy="502015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949115"/>
            <a:ext cx="4004840" cy="5020152"/>
          </a:xfrm>
          <a:prstGeom prst="rect">
            <a:avLst/>
          </a:prstGeom>
        </p:spPr>
      </p:pic>
      <p:sp>
        <p:nvSpPr>
          <p:cNvPr id="52" name="矩形 51"/>
          <p:cNvSpPr/>
          <p:nvPr userDrawn="1"/>
        </p:nvSpPr>
        <p:spPr>
          <a:xfrm>
            <a:off x="0" y="6509614"/>
            <a:ext cx="12192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396575" y="4168827"/>
            <a:ext cx="5398851" cy="366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2000" b="0" spc="30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 dirty="0"/>
              <a:t>TITLE OF SECTION GOES HERE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树, 天空, 建筑物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4956" r="2202" b="-4956"/>
          <a:stretch>
            <a:fillRect/>
          </a:stretch>
        </p:blipFill>
        <p:spPr>
          <a:xfrm>
            <a:off x="-1132" y="-5116"/>
            <a:ext cx="12192000" cy="686311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95000"/>
                </a:schemeClr>
              </a:gs>
              <a:gs pos="33000">
                <a:schemeClr val="bg1">
                  <a:alpha val="95000"/>
                </a:schemeClr>
              </a:gs>
              <a:gs pos="50000">
                <a:schemeClr val="bg1">
                  <a:alpha val="94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>
            <a:off x="5274238" y="1162652"/>
            <a:ext cx="1584000" cy="1584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7000"/>
                </a:schemeClr>
              </a:gs>
              <a:gs pos="50000">
                <a:srgbClr val="FFFFFF"/>
              </a:gs>
              <a:gs pos="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15900" sx="105000" sy="105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029201" y="884536"/>
            <a:ext cx="2074074" cy="222430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600" b="1">
                <a:solidFill>
                  <a:srgbClr val="9E008B"/>
                </a:solidFill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096638" y="3303387"/>
            <a:ext cx="5998724" cy="7568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3600" b="1" spc="60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单击此处添加节标题</a:t>
            </a:r>
            <a:endParaRPr lang="zh-CN" altLang="en-US" dirty="0"/>
          </a:p>
        </p:txBody>
      </p:sp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925" y="5757673"/>
            <a:ext cx="4114800" cy="781050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2638" y="5262373"/>
            <a:ext cx="4114800" cy="12763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13" y="5739984"/>
            <a:ext cx="1491574" cy="726296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3025301" y="3935857"/>
            <a:ext cx="6070061" cy="192918"/>
            <a:chOff x="4399588" y="4016383"/>
            <a:chExt cx="3352853" cy="86344"/>
          </a:xfrm>
        </p:grpSpPr>
        <p:sp>
          <p:nvSpPr>
            <p:cNvPr id="47" name="矩形 46"/>
            <p:cNvSpPr/>
            <p:nvPr userDrawn="1"/>
          </p:nvSpPr>
          <p:spPr>
            <a:xfrm>
              <a:off x="4437741" y="4037958"/>
              <a:ext cx="3314700" cy="45719"/>
            </a:xfrm>
            <a:prstGeom prst="rect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片 47"/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399588" y="4016383"/>
              <a:ext cx="3315600" cy="86344"/>
            </a:xfrm>
            <a:prstGeom prst="rect">
              <a:avLst/>
            </a:prstGeom>
          </p:spPr>
        </p:pic>
      </p:grpSp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949115"/>
            <a:ext cx="4004840" cy="502015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949115"/>
            <a:ext cx="4004840" cy="5020152"/>
          </a:xfrm>
          <a:prstGeom prst="rect">
            <a:avLst/>
          </a:prstGeom>
        </p:spPr>
      </p:pic>
      <p:sp>
        <p:nvSpPr>
          <p:cNvPr id="52" name="矩形 51"/>
          <p:cNvSpPr/>
          <p:nvPr userDrawn="1"/>
        </p:nvSpPr>
        <p:spPr>
          <a:xfrm>
            <a:off x="0" y="6509614"/>
            <a:ext cx="12192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396575" y="4168827"/>
            <a:ext cx="5398851" cy="3664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>
              <a:buNone/>
              <a:defRPr sz="2000" b="0" spc="30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 dirty="0"/>
              <a:t>TITLE OF SECTION GOES HERE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户外, 树, 天空, 建筑物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4956" r="2202" b="-4956"/>
          <a:stretch>
            <a:fillRect/>
          </a:stretch>
        </p:blipFill>
        <p:spPr>
          <a:xfrm>
            <a:off x="2264" y="346109"/>
            <a:ext cx="12192000" cy="6863116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2264" y="47021"/>
            <a:ext cx="12192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33000">
                <a:schemeClr val="bg1">
                  <a:alpha val="97000"/>
                </a:schemeClr>
              </a:gs>
              <a:gs pos="50000">
                <a:schemeClr val="bg1">
                  <a:alpha val="9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0" y="-30479"/>
            <a:ext cx="12192000" cy="573769"/>
          </a:xfrm>
          <a:prstGeom prst="parallelogram">
            <a:avLst>
              <a:gd name="adj" fmla="val 0"/>
            </a:avLst>
          </a:prstGeom>
          <a:gradFill>
            <a:gsLst>
              <a:gs pos="16000">
                <a:srgbClr val="88136E">
                  <a:alpha val="78000"/>
                </a:srgbClr>
              </a:gs>
              <a:gs pos="0">
                <a:srgbClr val="B4009E"/>
              </a:gs>
              <a:gs pos="99351">
                <a:schemeClr val="accent4">
                  <a:lumMod val="75000"/>
                </a:schemeClr>
              </a:gs>
              <a:gs pos="77000">
                <a:schemeClr val="accent1"/>
              </a:gs>
            </a:gsLst>
            <a:lin ang="8100000" scaled="0"/>
          </a:gradFill>
          <a:ln>
            <a:noFill/>
          </a:ln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3537879" y="-30480"/>
            <a:ext cx="10125565" cy="573770"/>
          </a:xfrm>
          <a:prstGeom prst="rect">
            <a:avLst/>
          </a:prstGeom>
        </p:spPr>
      </p:pic>
      <p:sp>
        <p:nvSpPr>
          <p:cNvPr id="11" name="Oval 143"/>
          <p:cNvSpPr>
            <a:spLocks noChangeAspect="1"/>
          </p:cNvSpPr>
          <p:nvPr userDrawn="1"/>
        </p:nvSpPr>
        <p:spPr bwMode="auto">
          <a:xfrm>
            <a:off x="218106" y="47021"/>
            <a:ext cx="410544" cy="4105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chemeClr val="bg1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noAutofit/>
          </a:bodyPr>
          <a:lstStyle/>
          <a:p>
            <a:pPr algn="ctr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文本占位符 38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106" y="81066"/>
            <a:ext cx="410545" cy="4019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200" b="1" spc="30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文本占位符 3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6623" y="76295"/>
            <a:ext cx="3215623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3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77" y="128612"/>
            <a:ext cx="1025842" cy="3192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55" y="3431262"/>
            <a:ext cx="2733690" cy="34267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6845" y="3431262"/>
            <a:ext cx="2733690" cy="3426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或突出展示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34592"/>
            <a:ext cx="12192000" cy="6892592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0" y="-30479"/>
            <a:ext cx="12192000" cy="573769"/>
          </a:xfrm>
          <a:prstGeom prst="parallelogram">
            <a:avLst>
              <a:gd name="adj" fmla="val 0"/>
            </a:avLst>
          </a:prstGeom>
          <a:gradFill>
            <a:gsLst>
              <a:gs pos="36000">
                <a:srgbClr val="88136E">
                  <a:alpha val="7800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lin ang="8100000" scaled="0"/>
          </a:gradFill>
          <a:ln>
            <a:noFill/>
          </a:ln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-34592"/>
            <a:ext cx="12192000" cy="57505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4553879" y="-30480"/>
            <a:ext cx="10125565" cy="5737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294299" y="-34592"/>
            <a:ext cx="10125565" cy="573770"/>
          </a:xfrm>
          <a:prstGeom prst="rect">
            <a:avLst/>
          </a:prstGeom>
        </p:spPr>
      </p:pic>
      <p:sp>
        <p:nvSpPr>
          <p:cNvPr id="11" name="Oval 143"/>
          <p:cNvSpPr>
            <a:spLocks noChangeAspect="1"/>
          </p:cNvSpPr>
          <p:nvPr userDrawn="1"/>
        </p:nvSpPr>
        <p:spPr bwMode="auto">
          <a:xfrm>
            <a:off x="218106" y="47021"/>
            <a:ext cx="410544" cy="4105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chemeClr val="bg1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noAutofit/>
          </a:bodyPr>
          <a:lstStyle/>
          <a:p>
            <a:pPr algn="ctr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1" name="文本占位符 38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106" y="81066"/>
            <a:ext cx="410545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2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文本占位符 3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6623" y="76295"/>
            <a:ext cx="7585697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3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  <a:r>
              <a:rPr lang="en-US" altLang="zh-CN" dirty="0"/>
              <a:t>——</a:t>
            </a:r>
            <a:r>
              <a:rPr lang="zh-CN" altLang="en-US" dirty="0"/>
              <a:t>破折号后填视频名称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77" y="128612"/>
            <a:ext cx="1025842" cy="319245"/>
          </a:xfrm>
          <a:prstGeom prst="rect">
            <a:avLst/>
          </a:prstGeom>
        </p:spPr>
      </p:pic>
      <p:sp>
        <p:nvSpPr>
          <p:cNvPr id="3" name="媒体占位符 2"/>
          <p:cNvSpPr>
            <a:spLocks noGrp="1"/>
          </p:cNvSpPr>
          <p:nvPr>
            <p:ph type="media" sz="quarter" idx="14"/>
          </p:nvPr>
        </p:nvSpPr>
        <p:spPr>
          <a:xfrm>
            <a:off x="466725" y="771525"/>
            <a:ext cx="11309350" cy="5507038"/>
          </a:xfrm>
          <a:prstGeom prst="rect">
            <a:avLst/>
          </a:prstGeom>
          <a:effectLst>
            <a:outerShdw blurRad="63500" sx="101000" sy="101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" grpId="0" bldLvl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25" y="5757673"/>
            <a:ext cx="4114800" cy="781050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2638" y="5262373"/>
            <a:ext cx="4114800" cy="12763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92" y="785370"/>
            <a:ext cx="1491574" cy="72629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949115"/>
            <a:ext cx="4004840" cy="502015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949115"/>
            <a:ext cx="4004840" cy="5020152"/>
          </a:xfrm>
          <a:prstGeom prst="rect">
            <a:avLst/>
          </a:prstGeom>
        </p:spPr>
      </p:pic>
      <p:grpSp>
        <p:nvGrpSpPr>
          <p:cNvPr id="30" name="组合 29"/>
          <p:cNvGrpSpPr/>
          <p:nvPr userDrawn="1"/>
        </p:nvGrpSpPr>
        <p:grpSpPr>
          <a:xfrm>
            <a:off x="985765" y="785258"/>
            <a:ext cx="2549915" cy="652860"/>
            <a:chOff x="731520" y="925847"/>
            <a:chExt cx="2617991" cy="652860"/>
          </a:xfrm>
        </p:grpSpPr>
        <p:sp>
          <p:nvSpPr>
            <p:cNvPr id="32" name="矩形 9"/>
            <p:cNvSpPr/>
            <p:nvPr/>
          </p:nvSpPr>
          <p:spPr bwMode="auto">
            <a:xfrm>
              <a:off x="816623" y="925847"/>
              <a:ext cx="2532888" cy="652860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317500" dist="50800" dir="8400000" algn="tl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zh-CN" altLang="en-US" sz="2800" spc="300" dirty="0">
                  <a:solidFill>
                    <a:srgbClr val="9E008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等线" panose="02010600030101010101" pitchFamily="2" charset="-122"/>
                </a:rPr>
                <a:t> </a:t>
              </a:r>
              <a:endParaRPr lang="en-US" sz="2800" spc="300" dirty="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等线" panose="02010600030101010101" pitchFamily="2" charset="-122"/>
              </a:endParaRPr>
            </a:p>
          </p:txBody>
        </p:sp>
        <p:sp>
          <p:nvSpPr>
            <p:cNvPr id="33" name="矩形 9"/>
            <p:cNvSpPr/>
            <p:nvPr/>
          </p:nvSpPr>
          <p:spPr bwMode="auto">
            <a:xfrm>
              <a:off x="731520" y="925847"/>
              <a:ext cx="85103" cy="652860"/>
            </a:xfrm>
            <a:prstGeom prst="rect">
              <a:avLst/>
            </a:prstGeom>
            <a:solidFill>
              <a:srgbClr val="9E008B"/>
            </a:solidFill>
            <a:ln w="10795" cap="flat" cmpd="sng" algn="ctr">
              <a:noFill/>
              <a:prstDash val="solid"/>
            </a:ln>
            <a:effectLst>
              <a:outerShdw blurRad="317500" dist="50800" dir="8400000" algn="tl" rotWithShape="0">
                <a:srgbClr val="9E008B">
                  <a:alpha val="12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spc="300" dirty="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等线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 userDrawn="1"/>
        </p:nvSpPr>
        <p:spPr>
          <a:xfrm>
            <a:off x="934845" y="1757537"/>
            <a:ext cx="10322311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85203" y="1766888"/>
            <a:ext cx="10493375" cy="39703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30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期刊类：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[J].</a:t>
            </a:r>
            <a:r>
              <a:rPr lang="zh-CN" altLang="en-US" dirty="0"/>
              <a:t>刊名，出版年份，卷号（期号）：起止页码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专著类：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报纸类：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[N].</a:t>
            </a:r>
            <a:r>
              <a:rPr lang="zh-CN" altLang="en-US" dirty="0"/>
              <a:t>报纸名，出版日期（版次）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论文集：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[C].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学位论文：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[D].</a:t>
            </a:r>
            <a:r>
              <a:rPr lang="zh-CN" altLang="en-US" dirty="0"/>
              <a:t>出版地：保存者，出版年份：起始页码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研究报告：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[R].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条例：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颁布单位</a:t>
            </a:r>
            <a:r>
              <a:rPr lang="en-US" altLang="zh-CN" dirty="0"/>
              <a:t>.</a:t>
            </a:r>
            <a:r>
              <a:rPr lang="zh-CN" altLang="en-US" dirty="0"/>
              <a:t>条例名称</a:t>
            </a:r>
            <a:r>
              <a:rPr lang="en-US" altLang="zh-CN" dirty="0"/>
              <a:t>.</a:t>
            </a:r>
            <a:r>
              <a:rPr lang="zh-CN" altLang="en-US" dirty="0"/>
              <a:t>发布日期</a:t>
            </a:r>
            <a:endParaRPr lang="zh-CN" altLang="en-US" dirty="0"/>
          </a:p>
          <a:p>
            <a:pPr lvl="0"/>
            <a:r>
              <a:rPr lang="zh-CN" altLang="en-US" dirty="0"/>
              <a:t>译著：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原著作者</a:t>
            </a:r>
            <a:r>
              <a:rPr lang="en-US" altLang="zh-CN" dirty="0"/>
              <a:t>. 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译者，译</a:t>
            </a:r>
            <a:r>
              <a:rPr lang="en-US" altLang="zh-CN" dirty="0"/>
              <a:t>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期刊类：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[J].</a:t>
            </a:r>
            <a:r>
              <a:rPr lang="zh-CN" altLang="en-US" dirty="0"/>
              <a:t>刊名，出版年份，卷号（期号）：起止页码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专著类：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报纸类：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[N].</a:t>
            </a:r>
            <a:r>
              <a:rPr lang="zh-CN" altLang="en-US" dirty="0"/>
              <a:t>报纸名，出版日期（版次）</a:t>
            </a:r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52" name="矩形 51"/>
          <p:cNvSpPr/>
          <p:nvPr userDrawn="1"/>
        </p:nvSpPr>
        <p:spPr>
          <a:xfrm>
            <a:off x="0" y="6509614"/>
            <a:ext cx="12192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10189634" y="26460"/>
            <a:ext cx="108000" cy="108000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10129969" y="26670"/>
            <a:ext cx="0" cy="94911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61365"/>
            <a:ext cx="2697480" cy="6610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9097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/>
              <a:t>使用说明</a:t>
            </a:r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83920" y="1717040"/>
            <a:ext cx="1058672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模板中的图片未经作者授权者禁止商用；非商业用途请放心使用。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请自行安装本模板所需字体：中文（思源黑体 </a:t>
            </a:r>
            <a:r>
              <a:rPr lang="en-US" altLang="zh-CN" sz="1400" dirty="0">
                <a:solidFill>
                  <a:srgbClr val="99097D"/>
                </a:solidFill>
              </a:rPr>
              <a:t>CN Bold</a:t>
            </a:r>
            <a:r>
              <a:rPr lang="zh-CN" altLang="en-US" sz="1400" dirty="0">
                <a:solidFill>
                  <a:srgbClr val="99097D"/>
                </a:solidFill>
              </a:rPr>
              <a:t>、思源黑体 </a:t>
            </a:r>
            <a:r>
              <a:rPr lang="en-US" altLang="zh-CN" sz="1400" dirty="0">
                <a:solidFill>
                  <a:srgbClr val="99097D"/>
                </a:solidFill>
              </a:rPr>
              <a:t>CN Normal</a:t>
            </a:r>
            <a:r>
              <a:rPr lang="zh-CN" altLang="en-US" sz="1400" dirty="0">
                <a:solidFill>
                  <a:srgbClr val="99097D"/>
                </a:solidFill>
              </a:rPr>
              <a:t>）、英文（等线）。之后取消嵌入字体可大幅缩减演示文档占用的储存空间。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建议使用</a:t>
            </a:r>
            <a:r>
              <a:rPr lang="en-US" altLang="zh-CN" sz="1400" dirty="0">
                <a:solidFill>
                  <a:srgbClr val="99097D"/>
                </a:solidFill>
              </a:rPr>
              <a:t>Microsoft Office 2016</a:t>
            </a:r>
            <a:r>
              <a:rPr lang="zh-CN" altLang="en-US" sz="1400" dirty="0">
                <a:solidFill>
                  <a:srgbClr val="99097D"/>
                </a:solidFill>
              </a:rPr>
              <a:t>及以上版本，否则部分动画效果、图片效果无法正常显示，可在校园网环境下登陆</a:t>
            </a:r>
            <a:r>
              <a:rPr lang="en-US" altLang="zh-CN" sz="1400" dirty="0">
                <a:solidFill>
                  <a:srgbClr val="99097D"/>
                </a:solidFill>
              </a:rPr>
              <a:t>kms.nju.edu.cn</a:t>
            </a:r>
            <a:r>
              <a:rPr lang="zh-CN" altLang="en-US" sz="1400" dirty="0">
                <a:solidFill>
                  <a:srgbClr val="99097D"/>
                </a:solidFill>
              </a:rPr>
              <a:t>下载。</a:t>
            </a:r>
            <a:r>
              <a:rPr lang="en-US" altLang="zh-CN" sz="1400" dirty="0">
                <a:solidFill>
                  <a:srgbClr val="99097D"/>
                </a:solidFill>
              </a:rPr>
              <a:t>2019</a:t>
            </a:r>
            <a:r>
              <a:rPr lang="zh-CN" altLang="en-US" sz="1400" dirty="0">
                <a:solidFill>
                  <a:srgbClr val="99097D"/>
                </a:solidFill>
              </a:rPr>
              <a:t>版安装方法见</a:t>
            </a:r>
            <a:r>
              <a:rPr lang="en-US" altLang="zh-CN" sz="1400" dirty="0">
                <a:solidFill>
                  <a:srgbClr val="99097D"/>
                </a:solidFill>
              </a:rPr>
              <a:t>NIC</a:t>
            </a:r>
            <a:r>
              <a:rPr lang="zh-CN" altLang="en-US" sz="1400" dirty="0">
                <a:solidFill>
                  <a:srgbClr val="99097D"/>
                </a:solidFill>
              </a:rPr>
              <a:t>在小百合的教程。建议在教室演示时使用自己的笔记本电脑，以确保版本不会太低。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所有素材和页面布局都可以自行更改，例如：如果内容大纲要点超过</a:t>
            </a:r>
            <a:r>
              <a:rPr lang="en-US" altLang="zh-CN" sz="1400" dirty="0">
                <a:solidFill>
                  <a:srgbClr val="99097D"/>
                </a:solidFill>
              </a:rPr>
              <a:t>4</a:t>
            </a:r>
            <a:r>
              <a:rPr lang="zh-CN" altLang="en-US" sz="1400" dirty="0">
                <a:solidFill>
                  <a:srgbClr val="99097D"/>
                </a:solidFill>
              </a:rPr>
              <a:t>点，可复制模板中一点的样式后自行排版。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著作权与署名权归作者所有，严禁侵权。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未尽事宜解释权归作者所有，如有疑问欢迎在本模板发布之日起两年内通过电子邮件与作者（</a:t>
            </a:r>
            <a:r>
              <a:rPr lang="en-US" altLang="zh-CN" sz="1400" dirty="0">
                <a:solidFill>
                  <a:srgbClr val="99097D"/>
                </a:solidFill>
                <a:hlinkClick r:id="rId2"/>
              </a:rPr>
              <a:t>cnstarrywei@smail.nju.edu.cn</a:t>
            </a:r>
            <a:r>
              <a:rPr lang="zh-CN" altLang="en-US" sz="1400" dirty="0">
                <a:solidFill>
                  <a:srgbClr val="99097D"/>
                </a:solidFill>
              </a:rPr>
              <a:t>）联系。</a:t>
            </a:r>
            <a:endParaRPr lang="en-US" altLang="zh-CN" sz="1400" dirty="0">
              <a:solidFill>
                <a:srgbClr val="99097D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509455" y="6316838"/>
            <a:ext cx="11173090" cy="2000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spAutoFit/>
          </a:bodyPr>
          <a:lstStyle/>
          <a:p>
            <a:pPr algn="ctr" defTabSz="914400" eaLnBrk="0" hangingPunct="0"/>
            <a:r>
              <a:rPr lang="en-US" sz="700" dirty="0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© </a:t>
            </a:r>
            <a:r>
              <a:rPr lang="en-US" sz="700" dirty="0" err="1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Xincheng</a:t>
            </a:r>
            <a:r>
              <a:rPr lang="en-US" sz="700" dirty="0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 Wei</a:t>
            </a:r>
            <a:endParaRPr lang="en-US" sz="700" dirty="0">
              <a:solidFill>
                <a:srgbClr val="99097D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户外, 树, 天空, 建筑物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4956" r="2202" b="-4956"/>
          <a:stretch>
            <a:fillRect/>
          </a:stretch>
        </p:blipFill>
        <p:spPr>
          <a:xfrm>
            <a:off x="2264" y="346109"/>
            <a:ext cx="12192000" cy="6863116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-2264" y="47021"/>
            <a:ext cx="12192000" cy="68976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/>
              </a:gs>
              <a:gs pos="33000">
                <a:schemeClr val="bg1">
                  <a:alpha val="97000"/>
                </a:schemeClr>
              </a:gs>
              <a:gs pos="50000">
                <a:schemeClr val="bg1">
                  <a:alpha val="9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0" y="-30479"/>
            <a:ext cx="12192000" cy="573769"/>
          </a:xfrm>
          <a:prstGeom prst="parallelogram">
            <a:avLst>
              <a:gd name="adj" fmla="val 0"/>
            </a:avLst>
          </a:prstGeom>
          <a:gradFill>
            <a:gsLst>
              <a:gs pos="16000">
                <a:srgbClr val="88136E">
                  <a:alpha val="78000"/>
                </a:srgbClr>
              </a:gs>
              <a:gs pos="0">
                <a:srgbClr val="B4009E"/>
              </a:gs>
              <a:gs pos="99351">
                <a:schemeClr val="accent4">
                  <a:lumMod val="75000"/>
                </a:schemeClr>
              </a:gs>
              <a:gs pos="77000">
                <a:schemeClr val="accent1"/>
              </a:gs>
            </a:gsLst>
            <a:lin ang="8100000" scaled="0"/>
          </a:gradFill>
          <a:ln>
            <a:noFill/>
          </a:ln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3537879" y="-30480"/>
            <a:ext cx="10125565" cy="573770"/>
          </a:xfrm>
          <a:prstGeom prst="rect">
            <a:avLst/>
          </a:prstGeom>
        </p:spPr>
      </p:pic>
      <p:sp>
        <p:nvSpPr>
          <p:cNvPr id="11" name="Oval 143"/>
          <p:cNvSpPr>
            <a:spLocks noChangeAspect="1"/>
          </p:cNvSpPr>
          <p:nvPr userDrawn="1"/>
        </p:nvSpPr>
        <p:spPr bwMode="auto">
          <a:xfrm>
            <a:off x="218106" y="47021"/>
            <a:ext cx="410544" cy="4105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chemeClr val="bg1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noAutofit/>
          </a:bodyPr>
          <a:lstStyle/>
          <a:p>
            <a:pPr algn="ctr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思源黑体 CN Normal" panose="020B0400000000000000" pitchFamily="34" charset="-122"/>
              <a:ea typeface="思源黑体 CN Normal" panose="020B04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文本占位符 38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106" y="81066"/>
            <a:ext cx="410545" cy="4019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200" b="1" spc="30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文本占位符 3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6623" y="76295"/>
            <a:ext cx="3215623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3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77" y="128612"/>
            <a:ext cx="1025842" cy="3192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155" y="3431262"/>
            <a:ext cx="2733690" cy="34267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6845" y="3431262"/>
            <a:ext cx="2733690" cy="3426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或突出展示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34592"/>
            <a:ext cx="12192000" cy="6892592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>
            <a:off x="0" y="-30479"/>
            <a:ext cx="12192000" cy="573769"/>
          </a:xfrm>
          <a:prstGeom prst="parallelogram">
            <a:avLst>
              <a:gd name="adj" fmla="val 0"/>
            </a:avLst>
          </a:prstGeom>
          <a:gradFill>
            <a:gsLst>
              <a:gs pos="36000">
                <a:srgbClr val="88136E">
                  <a:alpha val="7800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lin ang="8100000" scaled="0"/>
          </a:gradFill>
          <a:ln>
            <a:noFill/>
          </a:ln>
          <a:effectLst>
            <a:outerShdw blurRad="50800" dist="381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0" y="-34592"/>
            <a:ext cx="12192000" cy="57505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4553879" y="-30480"/>
            <a:ext cx="10125565" cy="5737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b="47560"/>
          <a:stretch>
            <a:fillRect/>
          </a:stretch>
        </p:blipFill>
        <p:spPr>
          <a:xfrm>
            <a:off x="294299" y="-34592"/>
            <a:ext cx="10125565" cy="573770"/>
          </a:xfrm>
          <a:prstGeom prst="rect">
            <a:avLst/>
          </a:prstGeom>
        </p:spPr>
      </p:pic>
      <p:sp>
        <p:nvSpPr>
          <p:cNvPr id="11" name="Oval 143"/>
          <p:cNvSpPr>
            <a:spLocks noChangeAspect="1"/>
          </p:cNvSpPr>
          <p:nvPr userDrawn="1"/>
        </p:nvSpPr>
        <p:spPr bwMode="auto">
          <a:xfrm>
            <a:off x="218106" y="47021"/>
            <a:ext cx="410544" cy="4105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schemeClr val="bg1">
                <a:lumMod val="75000"/>
                <a:alpha val="5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noAutofit/>
          </a:bodyPr>
          <a:lstStyle/>
          <a:p>
            <a:pPr algn="ctr" defTabSz="932180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1" name="文本占位符 38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106" y="81066"/>
            <a:ext cx="410545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200" b="1" spc="3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3" name="文本占位符 38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6623" y="76295"/>
            <a:ext cx="7585697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3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lvl="0"/>
            <a:r>
              <a:rPr lang="zh-CN" altLang="en-US" dirty="0"/>
              <a:t>在此处填写节标题</a:t>
            </a:r>
            <a:r>
              <a:rPr lang="en-US" altLang="zh-CN" dirty="0"/>
              <a:t>——</a:t>
            </a:r>
            <a:r>
              <a:rPr lang="zh-CN" altLang="en-US" dirty="0"/>
              <a:t>破折号后填视频名称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977" y="128612"/>
            <a:ext cx="1025842" cy="319245"/>
          </a:xfrm>
          <a:prstGeom prst="rect">
            <a:avLst/>
          </a:prstGeom>
        </p:spPr>
      </p:pic>
      <p:sp>
        <p:nvSpPr>
          <p:cNvPr id="3" name="媒体占位符 2"/>
          <p:cNvSpPr>
            <a:spLocks noGrp="1"/>
          </p:cNvSpPr>
          <p:nvPr>
            <p:ph type="media" sz="quarter" idx="14"/>
          </p:nvPr>
        </p:nvSpPr>
        <p:spPr>
          <a:xfrm>
            <a:off x="466725" y="771525"/>
            <a:ext cx="11309350" cy="5507038"/>
          </a:xfrm>
          <a:prstGeom prst="rect">
            <a:avLst/>
          </a:prstGeom>
          <a:effectLst>
            <a:outerShdw blurRad="63500" sx="101000" sy="101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925" y="5757673"/>
            <a:ext cx="4114800" cy="781050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2638" y="5262373"/>
            <a:ext cx="4114800" cy="12763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92" y="785370"/>
            <a:ext cx="1491574" cy="72629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80" y="949115"/>
            <a:ext cx="4004840" cy="502015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420" y="949115"/>
            <a:ext cx="4004840" cy="5020152"/>
          </a:xfrm>
          <a:prstGeom prst="rect">
            <a:avLst/>
          </a:prstGeom>
        </p:spPr>
      </p:pic>
      <p:grpSp>
        <p:nvGrpSpPr>
          <p:cNvPr id="30" name="组合 29"/>
          <p:cNvGrpSpPr/>
          <p:nvPr userDrawn="1"/>
        </p:nvGrpSpPr>
        <p:grpSpPr>
          <a:xfrm>
            <a:off x="985765" y="785258"/>
            <a:ext cx="2549915" cy="652860"/>
            <a:chOff x="731520" y="925847"/>
            <a:chExt cx="2617991" cy="652860"/>
          </a:xfrm>
        </p:grpSpPr>
        <p:sp>
          <p:nvSpPr>
            <p:cNvPr id="32" name="矩形 9"/>
            <p:cNvSpPr/>
            <p:nvPr/>
          </p:nvSpPr>
          <p:spPr bwMode="auto">
            <a:xfrm>
              <a:off x="816623" y="925847"/>
              <a:ext cx="2532888" cy="652860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317500" dist="50800" dir="8400000" algn="tl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zh-CN" altLang="en-US" sz="2800" spc="300" dirty="0">
                  <a:solidFill>
                    <a:srgbClr val="9E008B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等线" panose="02010600030101010101" pitchFamily="2" charset="-122"/>
                </a:rPr>
                <a:t> </a:t>
              </a:r>
              <a:endParaRPr lang="en-US" sz="2800" spc="300" dirty="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等线" panose="02010600030101010101" pitchFamily="2" charset="-122"/>
              </a:endParaRPr>
            </a:p>
          </p:txBody>
        </p:sp>
        <p:sp>
          <p:nvSpPr>
            <p:cNvPr id="33" name="矩形 9"/>
            <p:cNvSpPr/>
            <p:nvPr/>
          </p:nvSpPr>
          <p:spPr bwMode="auto">
            <a:xfrm>
              <a:off x="731520" y="925847"/>
              <a:ext cx="85103" cy="652860"/>
            </a:xfrm>
            <a:prstGeom prst="rect">
              <a:avLst/>
            </a:prstGeom>
            <a:solidFill>
              <a:srgbClr val="9E008B"/>
            </a:solidFill>
            <a:ln w="10795" cap="flat" cmpd="sng" algn="ctr">
              <a:noFill/>
              <a:prstDash val="solid"/>
            </a:ln>
            <a:effectLst>
              <a:outerShdw blurRad="317500" dist="50800" dir="8400000" algn="tl" rotWithShape="0">
                <a:srgbClr val="9E008B">
                  <a:alpha val="12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spc="300" dirty="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等线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 userDrawn="1"/>
        </p:nvSpPr>
        <p:spPr>
          <a:xfrm>
            <a:off x="934845" y="1757537"/>
            <a:ext cx="10322311" cy="382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985203" y="1766888"/>
            <a:ext cx="10493375" cy="39703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30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期刊类：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[J].</a:t>
            </a:r>
            <a:r>
              <a:rPr lang="zh-CN" altLang="en-US" dirty="0"/>
              <a:t>刊名，出版年份，卷号（期号）：起止页码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专著类：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报纸类：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[N].</a:t>
            </a:r>
            <a:r>
              <a:rPr lang="zh-CN" altLang="en-US" dirty="0"/>
              <a:t>报纸名，出版日期（版次）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论文集：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[C].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学位论文：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[D].</a:t>
            </a:r>
            <a:r>
              <a:rPr lang="zh-CN" altLang="en-US" dirty="0"/>
              <a:t>出版地：保存者，出版年份：起始页码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研究报告：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[R].</a:t>
            </a:r>
            <a:r>
              <a:rPr lang="zh-CN" altLang="en-US" dirty="0"/>
              <a:t>出版地：出版者，出版年份：起始页码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条例：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颁布单位</a:t>
            </a:r>
            <a:r>
              <a:rPr lang="en-US" altLang="zh-CN" dirty="0"/>
              <a:t>.</a:t>
            </a:r>
            <a:r>
              <a:rPr lang="zh-CN" altLang="en-US" dirty="0"/>
              <a:t>条例名称</a:t>
            </a:r>
            <a:r>
              <a:rPr lang="en-US" altLang="zh-CN" dirty="0"/>
              <a:t>.</a:t>
            </a:r>
            <a:r>
              <a:rPr lang="zh-CN" altLang="en-US" dirty="0"/>
              <a:t>发布日期</a:t>
            </a:r>
            <a:endParaRPr lang="zh-CN" altLang="en-US" dirty="0"/>
          </a:p>
          <a:p>
            <a:pPr lvl="0"/>
            <a:r>
              <a:rPr lang="zh-CN" altLang="en-US" dirty="0"/>
              <a:t>译著：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原著作者</a:t>
            </a:r>
            <a:r>
              <a:rPr lang="en-US" altLang="zh-CN" dirty="0"/>
              <a:t>. 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译者，译</a:t>
            </a:r>
            <a:r>
              <a:rPr lang="en-US" altLang="zh-CN" dirty="0"/>
              <a:t>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期刊类：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[J].</a:t>
            </a:r>
            <a:r>
              <a:rPr lang="zh-CN" altLang="en-US" dirty="0"/>
              <a:t>刊名，出版年份，卷号（期号）：起止页码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专著类：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书名</a:t>
            </a:r>
            <a:r>
              <a:rPr lang="en-US" altLang="zh-CN" dirty="0"/>
              <a:t>[M].</a:t>
            </a:r>
            <a:r>
              <a:rPr lang="zh-CN" altLang="en-US" dirty="0"/>
              <a:t>出版地：出版社，出版年份：起止页码</a:t>
            </a:r>
            <a:r>
              <a:rPr lang="en-US" altLang="zh-CN" dirty="0"/>
              <a:t>.</a:t>
            </a:r>
            <a:endParaRPr lang="en-US" altLang="zh-CN" dirty="0"/>
          </a:p>
          <a:p>
            <a:pPr lvl="0"/>
            <a:r>
              <a:rPr lang="zh-CN" altLang="en-US" dirty="0"/>
              <a:t>报纸类：</a:t>
            </a:r>
            <a:r>
              <a:rPr lang="en-US" altLang="zh-CN" dirty="0"/>
              <a:t>[</a:t>
            </a:r>
            <a:r>
              <a:rPr lang="zh-CN" altLang="en-US" dirty="0"/>
              <a:t>序号</a:t>
            </a:r>
            <a:r>
              <a:rPr lang="en-US" altLang="zh-CN" dirty="0"/>
              <a:t>]</a:t>
            </a:r>
            <a:r>
              <a:rPr lang="zh-CN" altLang="en-US" dirty="0"/>
              <a:t>作者</a:t>
            </a:r>
            <a:r>
              <a:rPr lang="en-US" altLang="zh-CN" dirty="0"/>
              <a:t>.</a:t>
            </a:r>
            <a:r>
              <a:rPr lang="zh-CN" altLang="en-US" dirty="0"/>
              <a:t>篇名</a:t>
            </a:r>
            <a:r>
              <a:rPr lang="en-US" altLang="zh-CN" dirty="0"/>
              <a:t>[N].</a:t>
            </a:r>
            <a:r>
              <a:rPr lang="zh-CN" altLang="en-US" dirty="0"/>
              <a:t>报纸名，出版日期（版次）</a:t>
            </a:r>
            <a:r>
              <a:rPr lang="en-US" altLang="zh-CN" dirty="0"/>
              <a:t>.</a:t>
            </a:r>
            <a:endParaRPr lang="en-US" altLang="zh-CN" dirty="0"/>
          </a:p>
        </p:txBody>
      </p:sp>
      <p:sp>
        <p:nvSpPr>
          <p:cNvPr id="52" name="矩形 51"/>
          <p:cNvSpPr/>
          <p:nvPr userDrawn="1"/>
        </p:nvSpPr>
        <p:spPr>
          <a:xfrm>
            <a:off x="0" y="6509614"/>
            <a:ext cx="12192000" cy="36643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10189634" y="26460"/>
            <a:ext cx="108000" cy="1080000"/>
          </a:xfrm>
          <a:prstGeom prst="rect">
            <a:avLst/>
          </a:prstGeom>
          <a:gradFill>
            <a:gsLst>
              <a:gs pos="0">
                <a:srgbClr val="9E008B"/>
              </a:gs>
              <a:gs pos="100000">
                <a:srgbClr val="85006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10129969" y="26670"/>
            <a:ext cx="0" cy="949115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61365"/>
            <a:ext cx="2697480" cy="6610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9097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 dirty="0"/>
              <a:t>使用说明</a:t>
            </a:r>
            <a:endParaRPr lang="zh-CN" altLang="en-US"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83920" y="1717040"/>
            <a:ext cx="1058672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模板中的图片未经作者授权者禁止商用；非商业用途请放心使用。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请自行安装本模板所需字体：中文（思源黑体 </a:t>
            </a:r>
            <a:r>
              <a:rPr lang="en-US" altLang="zh-CN" sz="1400" dirty="0">
                <a:solidFill>
                  <a:srgbClr val="99097D"/>
                </a:solidFill>
              </a:rPr>
              <a:t>CN Bold</a:t>
            </a:r>
            <a:r>
              <a:rPr lang="zh-CN" altLang="en-US" sz="1400" dirty="0">
                <a:solidFill>
                  <a:srgbClr val="99097D"/>
                </a:solidFill>
              </a:rPr>
              <a:t>、思源黑体 </a:t>
            </a:r>
            <a:r>
              <a:rPr lang="en-US" altLang="zh-CN" sz="1400" dirty="0">
                <a:solidFill>
                  <a:srgbClr val="99097D"/>
                </a:solidFill>
              </a:rPr>
              <a:t>CN Normal</a:t>
            </a:r>
            <a:r>
              <a:rPr lang="zh-CN" altLang="en-US" sz="1400" dirty="0">
                <a:solidFill>
                  <a:srgbClr val="99097D"/>
                </a:solidFill>
              </a:rPr>
              <a:t>）、英文（等线）。之后取消嵌入字体可大幅缩减演示文档占用的储存空间。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建议使用</a:t>
            </a:r>
            <a:r>
              <a:rPr lang="en-US" altLang="zh-CN" sz="1400" dirty="0">
                <a:solidFill>
                  <a:srgbClr val="99097D"/>
                </a:solidFill>
              </a:rPr>
              <a:t>Microsoft Office 2016</a:t>
            </a:r>
            <a:r>
              <a:rPr lang="zh-CN" altLang="en-US" sz="1400" dirty="0">
                <a:solidFill>
                  <a:srgbClr val="99097D"/>
                </a:solidFill>
              </a:rPr>
              <a:t>及以上版本，否则部分动画效果、图片效果无法正常显示，可在校园网环境下登陆</a:t>
            </a:r>
            <a:r>
              <a:rPr lang="en-US" altLang="zh-CN" sz="1400" dirty="0">
                <a:solidFill>
                  <a:srgbClr val="99097D"/>
                </a:solidFill>
              </a:rPr>
              <a:t>kms.nju.edu.cn</a:t>
            </a:r>
            <a:r>
              <a:rPr lang="zh-CN" altLang="en-US" sz="1400" dirty="0">
                <a:solidFill>
                  <a:srgbClr val="99097D"/>
                </a:solidFill>
              </a:rPr>
              <a:t>下载。</a:t>
            </a:r>
            <a:r>
              <a:rPr lang="en-US" altLang="zh-CN" sz="1400" dirty="0">
                <a:solidFill>
                  <a:srgbClr val="99097D"/>
                </a:solidFill>
              </a:rPr>
              <a:t>2019</a:t>
            </a:r>
            <a:r>
              <a:rPr lang="zh-CN" altLang="en-US" sz="1400" dirty="0">
                <a:solidFill>
                  <a:srgbClr val="99097D"/>
                </a:solidFill>
              </a:rPr>
              <a:t>版安装方法见</a:t>
            </a:r>
            <a:r>
              <a:rPr lang="en-US" altLang="zh-CN" sz="1400" dirty="0">
                <a:solidFill>
                  <a:srgbClr val="99097D"/>
                </a:solidFill>
              </a:rPr>
              <a:t>NIC</a:t>
            </a:r>
            <a:r>
              <a:rPr lang="zh-CN" altLang="en-US" sz="1400" dirty="0">
                <a:solidFill>
                  <a:srgbClr val="99097D"/>
                </a:solidFill>
              </a:rPr>
              <a:t>在小百合的教程。建议在教室演示时使用自己的笔记本电脑，以确保版本不会太低。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所有素材和页面布局都可以自行更改，例如：如果内容大纲要点超过</a:t>
            </a:r>
            <a:r>
              <a:rPr lang="en-US" altLang="zh-CN" sz="1400" dirty="0">
                <a:solidFill>
                  <a:srgbClr val="99097D"/>
                </a:solidFill>
              </a:rPr>
              <a:t>4</a:t>
            </a:r>
            <a:r>
              <a:rPr lang="zh-CN" altLang="en-US" sz="1400" dirty="0">
                <a:solidFill>
                  <a:srgbClr val="99097D"/>
                </a:solidFill>
              </a:rPr>
              <a:t>点，可复制模板中一点的样式后自行排版。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著作权与署名权归作者所有，严禁侵权。</a:t>
            </a:r>
            <a:endParaRPr lang="en-US" altLang="zh-CN" sz="1400" dirty="0">
              <a:solidFill>
                <a:srgbClr val="99097D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99097D"/>
                </a:solidFill>
              </a:rPr>
              <a:t>未尽事宜解释权归作者所有，如有疑问欢迎在本模板发布之日起两年内通过电子邮件与作者（</a:t>
            </a:r>
            <a:r>
              <a:rPr lang="en-US" altLang="zh-CN" sz="1400" dirty="0">
                <a:solidFill>
                  <a:srgbClr val="99097D"/>
                </a:solidFill>
                <a:hlinkClick r:id="rId2"/>
              </a:rPr>
              <a:t>cnstarrywei@smail.nju.edu.cn</a:t>
            </a:r>
            <a:r>
              <a:rPr lang="zh-CN" altLang="en-US" sz="1400" dirty="0">
                <a:solidFill>
                  <a:srgbClr val="99097D"/>
                </a:solidFill>
              </a:rPr>
              <a:t>）联系。</a:t>
            </a:r>
            <a:endParaRPr lang="en-US" altLang="zh-CN" sz="1400" dirty="0">
              <a:solidFill>
                <a:srgbClr val="99097D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509455" y="6316838"/>
            <a:ext cx="11173090" cy="2000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spAutoFit/>
          </a:bodyPr>
          <a:lstStyle/>
          <a:p>
            <a:pPr algn="ctr" defTabSz="914400" eaLnBrk="0" hangingPunct="0"/>
            <a:r>
              <a:rPr lang="en-US" sz="700" dirty="0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© </a:t>
            </a:r>
            <a:r>
              <a:rPr lang="en-US" sz="700" dirty="0" err="1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Xincheng</a:t>
            </a:r>
            <a:r>
              <a:rPr lang="en-US" sz="700" dirty="0">
                <a:solidFill>
                  <a:srgbClr val="99097D">
                    <a:alpha val="99000"/>
                  </a:srgbClr>
                </a:solidFill>
                <a:cs typeface="Arial" panose="020B0604020202020204" pitchFamily="34" charset="0"/>
              </a:rPr>
              <a:t> Wei</a:t>
            </a:r>
            <a:endParaRPr lang="en-US" sz="700" dirty="0">
              <a:solidFill>
                <a:srgbClr val="99097D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6.sv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3.xml"/><Relationship Id="rId10" Type="http://schemas.openxmlformats.org/officeDocument/2006/relationships/image" Target="../media/image6.svg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1" Type="http://schemas.openxmlformats.org/officeDocument/2006/relationships/theme" Target="../theme/theme4.xml"/><Relationship Id="rId10" Type="http://schemas.openxmlformats.org/officeDocument/2006/relationships/image" Target="../media/image6.svg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1" Type="http://schemas.openxmlformats.org/officeDocument/2006/relationships/theme" Target="../theme/theme5.xml"/><Relationship Id="rId10" Type="http://schemas.openxmlformats.org/officeDocument/2006/relationships/image" Target="../media/image6.svg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62000" r="-1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62000" r="-1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62000" r="-1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62000" r="-1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tags" Target="../tags/tag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44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image" Target="../media/image35.jpeg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46.jpe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openxmlformats.org/officeDocument/2006/relationships/image" Target="../media/image27.webp"/><Relationship Id="rId1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91540" y="2501900"/>
            <a:ext cx="6576060" cy="926465"/>
          </a:xfrm>
        </p:spPr>
        <p:txBody>
          <a:bodyPr/>
          <a:lstStyle/>
          <a:p>
            <a:r>
              <a:rPr sz="4800" dirty="0"/>
              <a:t>冬奥向未来</a:t>
            </a:r>
            <a:endParaRPr sz="48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891685" y="3558904"/>
            <a:ext cx="6342492" cy="883920"/>
          </a:xfrm>
        </p:spPr>
        <p:txBody>
          <a:bodyPr/>
          <a:lstStyle/>
          <a:p>
            <a:r>
              <a:rPr lang="zh-CN" altLang="en-US" dirty="0"/>
              <a:t>南京大学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NJU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Soul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Power</a:t>
            </a:r>
            <a:r>
              <a:rPr>
                <a:sym typeface="+mn-ea"/>
              </a:rPr>
              <a:t>队</a:t>
            </a:r>
            <a:endParaRPr>
              <a:sym typeface="+mn-ea"/>
            </a:endParaRPr>
          </a:p>
          <a:p>
            <a:endParaRPr lang="en-US" altLang="zh-CN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群机器人协作和舞蹈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750945" y="3260090"/>
            <a:ext cx="4690745" cy="756920"/>
          </a:xfrm>
        </p:spPr>
        <p:txBody>
          <a:bodyPr/>
          <a:lstStyle/>
          <a:p>
            <a:r>
              <a:rPr lang="zh-CN" altLang="en-US" dirty="0"/>
              <a:t>创新点总结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创新点总结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05" y="864791"/>
            <a:ext cx="8144892" cy="58281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545" y="2767965"/>
            <a:ext cx="36087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采用分级控制的方式实现多元件控制，五个级别控制器各司其职。译码法实现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上下级多种状态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切换。减少元件之间由于供电和信号传输产生的干扰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创新点总结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3545" y="2613660"/>
            <a:ext cx="3418840" cy="1414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采用</a:t>
            </a:r>
            <a:r>
              <a:rPr lang="en-US" altLang="zh-CN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3D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打印技术，自主设计群舞小车的外壳，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制作冰墩墩、雪融融等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模型。</a:t>
            </a:r>
            <a:endParaRPr lang="zh-CN" altLang="en-US" sz="2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indent="457200"/>
            <a:endParaRPr lang="zh-CN" altLang="en-US" sz="2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indent="457200"/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智能车周围采用纱质雪花图案的布料设计，充分增强灯光氛围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美感并衬托冰雪冬奥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主题。</a:t>
            </a:r>
            <a:endParaRPr lang="zh-CN" altLang="en-US" sz="2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3841" y="1459839"/>
            <a:ext cx="3005588" cy="22618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885" y="1459923"/>
            <a:ext cx="3495011" cy="22618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590" y="4028440"/>
            <a:ext cx="3141980" cy="270700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23769" y="1858408"/>
            <a:ext cx="280039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外观设计：</a:t>
            </a:r>
            <a:endParaRPr lang="zh-CN" altLang="en-US" sz="2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640" y="4263390"/>
            <a:ext cx="4013200" cy="223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93289" y="848123"/>
            <a:ext cx="280039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动作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创意</a:t>
            </a:r>
            <a:endParaRPr lang="zh-CN" altLang="en-US" sz="2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2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16623" y="76295"/>
            <a:ext cx="3215623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spc="3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创新点总结</a:t>
            </a:r>
            <a:endParaRPr lang="zh-CN" altLang="en-US" dirty="0"/>
          </a:p>
        </p:txBody>
      </p:sp>
      <p:pic>
        <p:nvPicPr>
          <p:cNvPr id="2" name="图片 1" descr="未命名文件(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" y="2404110"/>
            <a:ext cx="10592435" cy="37338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795145" y="1827530"/>
            <a:ext cx="3380740" cy="576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冰壶运动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模拟</a:t>
            </a:r>
            <a:endParaRPr lang="zh-CN" altLang="en-US" sz="2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446645" y="1827530"/>
            <a:ext cx="3380740" cy="576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冰球运动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模拟</a:t>
            </a:r>
            <a:endParaRPr lang="zh-CN" altLang="en-US" sz="2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2022北京冬奥会logo-快图网-免费PNG图片免抠PNG高清背景素材库kuaipng.com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3289" y="848123"/>
            <a:ext cx="280039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电机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结构</a:t>
            </a:r>
            <a:endParaRPr lang="zh-CN" altLang="en-US" sz="2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95" y="1518920"/>
            <a:ext cx="2995295" cy="4697095"/>
          </a:xfrm>
          <a:prstGeom prst="rect">
            <a:avLst/>
          </a:prstGeom>
        </p:spPr>
      </p:pic>
      <p:sp>
        <p:nvSpPr>
          <p:cNvPr id="20" name="文本占位符 19"/>
          <p:cNvSpPr>
            <a:spLocks noGrp="1"/>
          </p:cNvSpPr>
          <p:nvPr>
            <p:ph type="body" sz="quarter" idx="12"/>
            <p:custDataLst>
              <p:tags r:id="rId2"/>
            </p:custDataLst>
          </p:nvPr>
        </p:nvSpPr>
        <p:spPr/>
        <p:txBody>
          <a:bodyPr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16623" y="76295"/>
            <a:ext cx="3215623" cy="401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spc="3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创新点总结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22" y="1602924"/>
            <a:ext cx="2305336" cy="3072581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1652905" y="5013325"/>
            <a:ext cx="36087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使用</a:t>
            </a:r>
            <a:r>
              <a:rPr lang="en-US" altLang="zh-CN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L298N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控制双相四线电机，驱动丝杆滑台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匀速直线运动，呈现升旗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效果。</a:t>
            </a:r>
            <a:endParaRPr lang="zh-CN" altLang="en-US" sz="2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43" y="1430227"/>
            <a:ext cx="2409825" cy="340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891685" y="3558904"/>
            <a:ext cx="6342492" cy="423545"/>
          </a:xfrm>
        </p:spPr>
        <p:txBody>
          <a:bodyPr/>
          <a:p>
            <a:r>
              <a:rPr lang="zh-CN" altLang="en-US"/>
              <a:t>南京大学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NJU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Soul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Power</a:t>
            </a:r>
            <a:r>
              <a:rPr>
                <a:sym typeface="+mn-ea"/>
              </a:rPr>
              <a:t>队</a:t>
            </a:r>
            <a:endParaRPr>
              <a:sym typeface="+mn-ea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062733" y="2511373"/>
            <a:ext cx="5998724" cy="7568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 spc="600">
                <a:solidFill>
                  <a:srgbClr val="9E008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/>
              <a:t>感谢聆听！</a:t>
            </a:r>
            <a:endParaRPr lang="zh-CN" altLang="en-US" sz="5400" dirty="0"/>
          </a:p>
        </p:txBody>
      </p:sp>
      <p:sp>
        <p:nvSpPr>
          <p:cNvPr id="10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60870" y="4567178"/>
            <a:ext cx="276437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群机器人协作和舞蹈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40996" y="1350992"/>
            <a:ext cx="7059561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设计理念</a:t>
            </a:r>
            <a:endParaRPr lang="zh-CN" altLang="en-US" sz="4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4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结构介绍</a:t>
            </a:r>
            <a:endParaRPr lang="zh-CN" altLang="en-US" sz="4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4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控制算法</a:t>
            </a:r>
            <a:endParaRPr lang="zh-CN" altLang="en-US" sz="4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4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创新点总结</a:t>
            </a:r>
            <a:endParaRPr lang="zh-CN" altLang="en-US" sz="4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860165" y="3260090"/>
            <a:ext cx="4411980" cy="756920"/>
          </a:xfrm>
        </p:spPr>
        <p:txBody>
          <a:bodyPr/>
          <a:lstStyle/>
          <a:p>
            <a:r>
              <a:rPr lang="zh-CN" altLang="en-US" dirty="0"/>
              <a:t>设计理念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设计理念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8650" y="1149350"/>
            <a:ext cx="62833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24届冬季奥林匹克运动会于2022年在中国北京顺利举行，中国代表团作为东道主主场参赛，在多个项目上实现突破，一举得到9金4银2铜共15枚奖牌，金牌数、奖牌数以及总排名，都刷新历史，留下了许多令人印象深刻的“名场面”。</a:t>
            </a:r>
            <a:endParaRPr lang="zh-CN" altLang="en-US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indent="457200"/>
            <a:r>
              <a:rPr lang="zh-CN" altLang="en-US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我们希望通过对智能小车的动作控制，实现对冬奥项目的复刻，还原冬奥竞技体育的精彩瞬间，以此展现奥林匹克运动精神，向冬奥献礼，向中国献礼。</a:t>
            </a:r>
            <a:endParaRPr lang="zh-CN" altLang="en-US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304" y="4129630"/>
            <a:ext cx="4514850" cy="2257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84" y="1022555"/>
            <a:ext cx="4009068" cy="5186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056380" y="3303270"/>
            <a:ext cx="4018915" cy="756920"/>
          </a:xfrm>
        </p:spPr>
        <p:txBody>
          <a:bodyPr/>
          <a:lstStyle/>
          <a:p>
            <a:r>
              <a:rPr lang="zh-CN" altLang="en-US" dirty="0"/>
              <a:t>结构介绍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结构介绍</a:t>
            </a:r>
            <a:endParaRPr lang="zh-CN" altLang="en-US" dirty="0"/>
          </a:p>
        </p:txBody>
      </p:sp>
      <p:sp>
        <p:nvSpPr>
          <p:cNvPr id="6" name="AutoShape 2" descr="2022北京冬奥会logo-快图网-免费PNG图片免抠PNG高清背景素材库kuaipng.com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218106" y="853120"/>
            <a:ext cx="4413291" cy="5285897"/>
            <a:chOff x="217471" y="350835"/>
            <a:chExt cx="4413291" cy="5285897"/>
          </a:xfrm>
        </p:grpSpPr>
        <p:sp>
          <p:nvSpPr>
            <p:cNvPr id="4" name="文本框 3"/>
            <p:cNvSpPr txBox="1"/>
            <p:nvPr/>
          </p:nvSpPr>
          <p:spPr>
            <a:xfrm>
              <a:off x="217471" y="350835"/>
              <a:ext cx="2800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600" dirty="0">
                  <a:gradFill>
                    <a:gsLst>
                      <a:gs pos="0">
                        <a:srgbClr val="99097D"/>
                      </a:gs>
                      <a:gs pos="43000">
                        <a:srgbClr val="8C0062"/>
                      </a:gs>
                      <a:gs pos="100000">
                        <a:srgbClr val="9E008B"/>
                      </a:gs>
                    </a:gsLst>
                    <a:lin ang="30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通信和控制结构</a:t>
              </a:r>
              <a:endPara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33634" y="3276600"/>
              <a:ext cx="1990800" cy="2360132"/>
              <a:chOff x="4798142" y="1605652"/>
              <a:chExt cx="1990800" cy="2360132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4798142" y="1605652"/>
                <a:ext cx="1990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b="1" i="0" dirty="0">
                    <a:solidFill>
                      <a:srgbClr val="1A1A1A"/>
                    </a:solidFill>
                    <a:effectLst/>
                    <a:latin typeface="Montserrat" panose="00000500000000000000" pitchFamily="2" charset="0"/>
                  </a:rPr>
                  <a:t>Arduino Nano</a:t>
                </a:r>
                <a:endParaRPr lang="en-US" altLang="zh-CN" sz="1200" b="1" i="0" dirty="0">
                  <a:solidFill>
                    <a:srgbClr val="1A1A1A"/>
                  </a:solidFill>
                  <a:effectLst/>
                  <a:latin typeface="Montserrat" panose="00000500000000000000" pitchFamily="2" charset="0"/>
                </a:endParaRPr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8142" y="1974984"/>
                <a:ext cx="1990800" cy="1990800"/>
              </a:xfrm>
              <a:prstGeom prst="rect">
                <a:avLst/>
              </a:prstGeom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218106" y="953729"/>
              <a:ext cx="2114835" cy="2322871"/>
              <a:chOff x="393289" y="1641987"/>
              <a:chExt cx="2114835" cy="232287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393289" y="1641987"/>
                <a:ext cx="2114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 err="1">
                    <a:solidFill>
                      <a:srgbClr val="1A1A1A"/>
                    </a:solidFill>
                    <a:latin typeface="Montserrat" panose="00000500000000000000" pitchFamily="2" charset="0"/>
                  </a:rPr>
                  <a:t>Openduino</a:t>
                </a:r>
                <a:endParaRPr lang="zh-CN" altLang="en-US" b="1" dirty="0">
                  <a:solidFill>
                    <a:srgbClr val="1A1A1A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289" y="1974984"/>
                <a:ext cx="1989874" cy="1989874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2639962" y="953729"/>
              <a:ext cx="1990800" cy="2406835"/>
              <a:chOff x="8056613" y="1595820"/>
              <a:chExt cx="1990800" cy="240683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8224684" y="1595820"/>
                <a:ext cx="18227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b="1" i="0" dirty="0" err="1">
                    <a:solidFill>
                      <a:srgbClr val="1A1A1A"/>
                    </a:solidFill>
                    <a:effectLst/>
                    <a:latin typeface="Montserrat" panose="00000500000000000000" pitchFamily="2" charset="0"/>
                  </a:rPr>
                  <a:t>Xbee</a:t>
                </a:r>
                <a:endParaRPr lang="en-US" altLang="zh-CN" sz="1200" b="1" i="0" dirty="0">
                  <a:solidFill>
                    <a:srgbClr val="1A1A1A"/>
                  </a:solidFill>
                  <a:effectLst/>
                  <a:latin typeface="Montserrat" panose="00000500000000000000" pitchFamily="2" charset="0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6613" y="2011855"/>
                <a:ext cx="1990800" cy="1990800"/>
              </a:xfrm>
              <a:prstGeom prst="rect">
                <a:avLst/>
              </a:prstGeom>
            </p:spPr>
          </p:pic>
        </p:grpSp>
      </p:grpSp>
      <p:grpSp>
        <p:nvGrpSpPr>
          <p:cNvPr id="42" name="组合 41"/>
          <p:cNvGrpSpPr/>
          <p:nvPr/>
        </p:nvGrpSpPr>
        <p:grpSpPr>
          <a:xfrm>
            <a:off x="5647287" y="853738"/>
            <a:ext cx="2324095" cy="5209456"/>
            <a:chOff x="5639032" y="453053"/>
            <a:chExt cx="2324095" cy="5209456"/>
          </a:xfrm>
        </p:grpSpPr>
        <p:sp>
          <p:nvSpPr>
            <p:cNvPr id="27" name="文本框 26"/>
            <p:cNvSpPr txBox="1"/>
            <p:nvPr/>
          </p:nvSpPr>
          <p:spPr>
            <a:xfrm>
              <a:off x="5755873" y="453053"/>
              <a:ext cx="2207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600" dirty="0">
                  <a:gradFill>
                    <a:gsLst>
                      <a:gs pos="0">
                        <a:srgbClr val="99097D"/>
                      </a:gs>
                      <a:gs pos="43000">
                        <a:srgbClr val="8C0062"/>
                      </a:gs>
                      <a:gs pos="100000">
                        <a:srgbClr val="9E008B"/>
                      </a:gs>
                    </a:gsLst>
                    <a:lin ang="30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运动结构</a:t>
              </a:r>
              <a:endPara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639032" y="953729"/>
              <a:ext cx="1990800" cy="2406298"/>
              <a:chOff x="162464" y="1503488"/>
              <a:chExt cx="1990800" cy="2406298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437535" y="1503488"/>
                <a:ext cx="128802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rgbClr val="1A1A1A"/>
                    </a:solidFill>
                    <a:latin typeface="Montserrat" panose="00000500000000000000" pitchFamily="2" charset="0"/>
                  </a:rPr>
                  <a:t>陀螺仪</a:t>
                </a:r>
                <a:r>
                  <a:rPr lang="en-US" altLang="zh-CN" sz="1200" b="1" dirty="0">
                    <a:solidFill>
                      <a:srgbClr val="1A1A1A"/>
                    </a:solidFill>
                    <a:latin typeface="Montserrat" panose="00000500000000000000" pitchFamily="2" charset="0"/>
                  </a:rPr>
                  <a:t>JY61</a:t>
                </a:r>
                <a:endParaRPr lang="en-US" altLang="zh-CN" sz="1200" b="1" dirty="0">
                  <a:solidFill>
                    <a:srgbClr val="1A1A1A"/>
                  </a:solidFill>
                  <a:latin typeface="Montserrat" panose="00000500000000000000" pitchFamily="2" charset="0"/>
                </a:endParaRPr>
              </a:p>
              <a:p>
                <a:pPr algn="ctr"/>
                <a:endParaRPr lang="zh-CN" altLang="en-US" b="1" dirty="0">
                  <a:solidFill>
                    <a:srgbClr val="1A1A1A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464" y="1918986"/>
                <a:ext cx="1990800" cy="1990800"/>
              </a:xfrm>
              <a:prstGeom prst="rect">
                <a:avLst/>
              </a:prstGeom>
            </p:spPr>
          </p:pic>
        </p:grpSp>
        <p:grpSp>
          <p:nvGrpSpPr>
            <p:cNvPr id="31" name="组合 30"/>
            <p:cNvGrpSpPr/>
            <p:nvPr/>
          </p:nvGrpSpPr>
          <p:grpSpPr>
            <a:xfrm>
              <a:off x="5755791" y="3276600"/>
              <a:ext cx="1990800" cy="2385909"/>
              <a:chOff x="7141879" y="1641987"/>
              <a:chExt cx="1990800" cy="2385909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7388942" y="1641987"/>
                <a:ext cx="16960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rgbClr val="1A1A1A"/>
                    </a:solidFill>
                    <a:latin typeface="Montserrat" panose="00000500000000000000" pitchFamily="2" charset="0"/>
                  </a:rPr>
                  <a:t>步进电机</a:t>
                </a:r>
                <a:endParaRPr lang="en-US" altLang="zh-CN" sz="1200" b="1" dirty="0">
                  <a:solidFill>
                    <a:srgbClr val="1A1A1A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1879" y="2037096"/>
                <a:ext cx="1990800" cy="1990800"/>
              </a:xfrm>
              <a:prstGeom prst="rect">
                <a:avLst/>
              </a:prstGeom>
            </p:spPr>
          </p:pic>
        </p:grpSp>
      </p:grpSp>
      <p:grpSp>
        <p:nvGrpSpPr>
          <p:cNvPr id="43" name="组合 42"/>
          <p:cNvGrpSpPr/>
          <p:nvPr/>
        </p:nvGrpSpPr>
        <p:grpSpPr>
          <a:xfrm>
            <a:off x="8968858" y="854390"/>
            <a:ext cx="2230913" cy="5285262"/>
            <a:chOff x="8854558" y="351470"/>
            <a:chExt cx="2230913" cy="5285262"/>
          </a:xfrm>
        </p:grpSpPr>
        <p:sp>
          <p:nvSpPr>
            <p:cNvPr id="34" name="文本框 33"/>
            <p:cNvSpPr txBox="1"/>
            <p:nvPr/>
          </p:nvSpPr>
          <p:spPr>
            <a:xfrm>
              <a:off x="8878217" y="351470"/>
              <a:ext cx="2207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600" dirty="0">
                  <a:gradFill>
                    <a:gsLst>
                      <a:gs pos="0">
                        <a:srgbClr val="99097D"/>
                      </a:gs>
                      <a:gs pos="43000">
                        <a:srgbClr val="8C0062"/>
                      </a:gs>
                      <a:gs pos="100000">
                        <a:srgbClr val="9E008B"/>
                      </a:gs>
                    </a:gsLst>
                    <a:lin ang="3000000" scaled="0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灯效结构</a:t>
              </a:r>
              <a:endPara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8854558" y="1022756"/>
              <a:ext cx="2020889" cy="2517813"/>
              <a:chOff x="393289" y="1641987"/>
              <a:chExt cx="2020889" cy="2517813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393289" y="1641987"/>
                <a:ext cx="202088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1A1A1A"/>
                    </a:solidFill>
                    <a:latin typeface="Montserrat" panose="00000500000000000000" pitchFamily="2" charset="0"/>
                  </a:rPr>
                  <a:t>LED</a:t>
                </a:r>
                <a:r>
                  <a:rPr lang="zh-CN" altLang="en-US" sz="1200" b="1" dirty="0">
                    <a:solidFill>
                      <a:srgbClr val="1A1A1A"/>
                    </a:solidFill>
                    <a:latin typeface="Montserrat" panose="00000500000000000000" pitchFamily="2" charset="0"/>
                  </a:rPr>
                  <a:t>点阵屏</a:t>
                </a:r>
                <a:r>
                  <a:rPr lang="en-US" altLang="zh-CN" sz="1200" b="1" dirty="0" err="1">
                    <a:solidFill>
                      <a:srgbClr val="1A1A1A"/>
                    </a:solidFill>
                    <a:latin typeface="Montserrat" panose="00000500000000000000" pitchFamily="2" charset="0"/>
                  </a:rPr>
                  <a:t>Colorduino</a:t>
                </a:r>
                <a:endParaRPr lang="zh-CN" altLang="en-US" sz="1200" b="1" dirty="0">
                  <a:solidFill>
                    <a:srgbClr val="1A1A1A"/>
                  </a:solidFill>
                  <a:latin typeface="Montserrat" panose="00000500000000000000" pitchFamily="2" charset="0"/>
                </a:endParaRPr>
              </a:p>
              <a:p>
                <a:pPr algn="ctr"/>
                <a:endParaRPr lang="zh-CN" altLang="en-US" b="1" dirty="0">
                  <a:solidFill>
                    <a:srgbClr val="1A1A1A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333" y="2169000"/>
                <a:ext cx="1990800" cy="1990800"/>
              </a:xfrm>
              <a:prstGeom prst="rect">
                <a:avLst/>
              </a:prstGeom>
            </p:spPr>
          </p:pic>
        </p:grpSp>
        <p:grpSp>
          <p:nvGrpSpPr>
            <p:cNvPr id="38" name="组合 37"/>
            <p:cNvGrpSpPr/>
            <p:nvPr/>
          </p:nvGrpSpPr>
          <p:grpSpPr>
            <a:xfrm>
              <a:off x="8869602" y="3221527"/>
              <a:ext cx="1990800" cy="2415205"/>
              <a:chOff x="7634749" y="1744595"/>
              <a:chExt cx="1990800" cy="2415205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7634749" y="1744595"/>
                <a:ext cx="1990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>
                    <a:solidFill>
                      <a:srgbClr val="1A1A1A"/>
                    </a:solidFill>
                    <a:latin typeface="Montserrat" panose="00000500000000000000" pitchFamily="2" charset="0"/>
                  </a:rPr>
                  <a:t>可编程</a:t>
                </a:r>
                <a:r>
                  <a:rPr lang="en-US" altLang="zh-CN" sz="1200" b="1" dirty="0">
                    <a:solidFill>
                      <a:srgbClr val="1A1A1A"/>
                    </a:solidFill>
                    <a:latin typeface="Montserrat" panose="00000500000000000000" pitchFamily="2" charset="0"/>
                  </a:rPr>
                  <a:t>LED</a:t>
                </a:r>
                <a:r>
                  <a:rPr lang="zh-CN" altLang="en-US" sz="1200" b="1" dirty="0">
                    <a:solidFill>
                      <a:srgbClr val="1A1A1A"/>
                    </a:solidFill>
                    <a:latin typeface="Montserrat" panose="00000500000000000000" pitchFamily="2" charset="0"/>
                  </a:rPr>
                  <a:t>灯带</a:t>
                </a:r>
                <a:endParaRPr lang="zh-CN" altLang="en-US" sz="1200" b="1" dirty="0">
                  <a:solidFill>
                    <a:srgbClr val="1A1A1A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4749" y="2169000"/>
                <a:ext cx="1990800" cy="19908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结构介绍</a:t>
            </a:r>
            <a:endParaRPr lang="zh-CN" altLang="en-US" dirty="0"/>
          </a:p>
        </p:txBody>
      </p:sp>
      <p:sp>
        <p:nvSpPr>
          <p:cNvPr id="6" name="AutoShape 2" descr="2022北京冬奥会logo-快图网-免费PNG图片免抠PNG高清背景素材库kuaipng.com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23378" y="1458167"/>
            <a:ext cx="2607945" cy="3191129"/>
            <a:chOff x="7873181" y="1605652"/>
            <a:chExt cx="2607945" cy="3191129"/>
          </a:xfrm>
        </p:grpSpPr>
        <p:sp>
          <p:nvSpPr>
            <p:cNvPr id="10" name="文本框 9"/>
            <p:cNvSpPr txBox="1"/>
            <p:nvPr/>
          </p:nvSpPr>
          <p:spPr>
            <a:xfrm>
              <a:off x="7873181" y="1605652"/>
              <a:ext cx="260794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1A1A1A"/>
                  </a:solidFill>
                  <a:latin typeface="Montserrat" panose="00000500000000000000" pitchFamily="2" charset="0"/>
                </a:rPr>
                <a:t>L298N</a:t>
              </a:r>
              <a:r>
                <a:rPr lang="zh-CN" altLang="en-US" b="1" dirty="0">
                  <a:solidFill>
                    <a:srgbClr val="1A1A1A"/>
                  </a:solidFill>
                  <a:latin typeface="Montserrat" panose="00000500000000000000" pitchFamily="2" charset="0"/>
                </a:rPr>
                <a:t>电机驱动模块，用于向控制结构和运动结构以外的部件供电</a:t>
              </a:r>
              <a:endParaRPr lang="zh-CN" altLang="en-US" b="1" dirty="0">
                <a:solidFill>
                  <a:srgbClr val="1A1A1A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73181" y="2805981"/>
              <a:ext cx="1990800" cy="199080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393289" y="848123"/>
            <a:ext cx="280039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电机</a:t>
            </a:r>
            <a:r>
              <a:rPr lang="zh-CN" altLang="en-US" sz="2000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结构</a:t>
            </a:r>
            <a:endParaRPr lang="zh-CN" altLang="en-US" sz="2000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937819" y="1353392"/>
            <a:ext cx="3519950" cy="3071008"/>
            <a:chOff x="3259209" y="1353392"/>
            <a:chExt cx="3519950" cy="3071008"/>
          </a:xfrm>
        </p:grpSpPr>
        <p:sp>
          <p:nvSpPr>
            <p:cNvPr id="7" name="文本框 6"/>
            <p:cNvSpPr txBox="1"/>
            <p:nvPr/>
          </p:nvSpPr>
          <p:spPr>
            <a:xfrm>
              <a:off x="3259209" y="1353392"/>
              <a:ext cx="3519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1A1A1A"/>
                  </a:solidFill>
                  <a:latin typeface="Montserrat" panose="00000500000000000000" pitchFamily="2" charset="0"/>
                </a:rPr>
                <a:t>采用</a:t>
              </a:r>
              <a:r>
                <a:rPr lang="en-US" altLang="zh-CN" b="1" dirty="0">
                  <a:solidFill>
                    <a:srgbClr val="1A1A1A"/>
                  </a:solidFill>
                  <a:latin typeface="Montserrat" panose="00000500000000000000" pitchFamily="2" charset="0"/>
                </a:rPr>
                <a:t>360°</a:t>
              </a:r>
              <a:r>
                <a:rPr lang="zh-CN" altLang="en-US" b="1" dirty="0">
                  <a:solidFill>
                    <a:srgbClr val="1A1A1A"/>
                  </a:solidFill>
                  <a:latin typeface="Montserrat" panose="00000500000000000000" pitchFamily="2" charset="0"/>
                </a:rPr>
                <a:t>可编程舵机控制车顶模型旋转</a:t>
              </a:r>
              <a:endParaRPr lang="zh-CN" altLang="en-US" b="1" dirty="0">
                <a:solidFill>
                  <a:srgbClr val="1A1A1A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9209" y="2433600"/>
              <a:ext cx="3190385" cy="19908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7935243" y="1387682"/>
            <a:ext cx="3949306" cy="4207510"/>
            <a:chOff x="8190486" y="1353392"/>
            <a:chExt cx="3949306" cy="4207510"/>
          </a:xfrm>
        </p:grpSpPr>
        <p:sp>
          <p:nvSpPr>
            <p:cNvPr id="5" name="文本框 4"/>
            <p:cNvSpPr txBox="1"/>
            <p:nvPr/>
          </p:nvSpPr>
          <p:spPr>
            <a:xfrm>
              <a:off x="8619842" y="1353392"/>
              <a:ext cx="3519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1A1A1A"/>
                  </a:solidFill>
                  <a:latin typeface="Montserrat" panose="00000500000000000000" pitchFamily="2" charset="0"/>
                </a:rPr>
                <a:t>采用双相四线丝杆滑台控制升旗</a:t>
              </a:r>
              <a:endParaRPr lang="zh-CN" altLang="en-US" b="1" dirty="0">
                <a:solidFill>
                  <a:srgbClr val="1A1A1A"/>
                </a:solidFill>
                <a:latin typeface="Montserrat" panose="00000500000000000000" pitchFamily="2" charset="0"/>
              </a:endParaRPr>
            </a:p>
            <a:p>
              <a:endParaRPr lang="zh-CN" altLang="en-US" b="1" dirty="0">
                <a:solidFill>
                  <a:srgbClr val="1A1A1A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486" y="2160477"/>
              <a:ext cx="2409825" cy="3400425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001" y="4544521"/>
            <a:ext cx="1548020" cy="22930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53" y="2747911"/>
            <a:ext cx="1548152" cy="229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923665" y="3303270"/>
            <a:ext cx="4284980" cy="756920"/>
          </a:xfrm>
        </p:spPr>
        <p:txBody>
          <a:bodyPr/>
          <a:lstStyle/>
          <a:p>
            <a:r>
              <a:rPr lang="zh-CN" altLang="en-US" dirty="0"/>
              <a:t>控制算法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控制算法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3378" y="1787423"/>
            <a:ext cx="482272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l">
              <a:buClrTx/>
              <a:buSzTx/>
              <a:buFontTx/>
            </a:pPr>
            <a:r>
              <a:rPr lang="zh-CN" altLang="en-US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在算法的使用上，采用了PID控制算法，并针对不同的小车实际状况调整了控制参数，利用陀螺仪传输的角度信息，对小车行进过程中可能产生的路径偏移进行快速修正。</a:t>
            </a:r>
            <a:endParaRPr lang="zh-CN" altLang="en-US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3377" y="3860354"/>
            <a:ext cx="482272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为了进一步确保小车动作的稳定，我们采用角度记忆</a:t>
            </a:r>
            <a:r>
              <a:rPr lang="zh-CN" altLang="en-US" spc="600" dirty="0">
                <a:gradFill>
                  <a:gsLst>
                    <a:gs pos="0">
                      <a:srgbClr val="99097D"/>
                    </a:gs>
                    <a:gs pos="43000">
                      <a:srgbClr val="8C0062"/>
                    </a:gs>
                    <a:gs pos="100000">
                      <a:srgbClr val="9E008B"/>
                    </a:gs>
                  </a:gsLst>
                  <a:lin ang="300000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方法，可以记录车辆特定朝向时的标准角度。通过编写调整函数，在动作进行的过程中将小车的角度信息与标准角度进行对比并调整。</a:t>
            </a:r>
            <a:endParaRPr lang="zh-CN" altLang="en-US" spc="600" dirty="0">
              <a:gradFill>
                <a:gsLst>
                  <a:gs pos="0">
                    <a:srgbClr val="99097D"/>
                  </a:gs>
                  <a:gs pos="43000">
                    <a:srgbClr val="8C0062"/>
                  </a:gs>
                  <a:gs pos="100000">
                    <a:srgbClr val="9E008B"/>
                  </a:gs>
                </a:gsLst>
                <a:lin ang="3000000" scaled="0"/>
              </a:gra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723" y="2097352"/>
            <a:ext cx="6607277" cy="2510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PP_MARK_KEY" val="c23da89b-a361-4aaa-b50d-d8157a0fee64"/>
  <p:tag name="COMMONDATA" val="eyJoZGlkIjoiMzkzNWY0MmJjMjc3Y2ZjOWQ2ZDI4MGIyMDI1NDY3ZDg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南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A005F"/>
      </a:accent1>
      <a:accent2>
        <a:srgbClr val="ED4C67"/>
      </a:accent2>
      <a:accent3>
        <a:srgbClr val="BD3589"/>
      </a:accent3>
      <a:accent4>
        <a:srgbClr val="B85A9A"/>
      </a:accent4>
      <a:accent5>
        <a:srgbClr val="D573D7"/>
      </a:accent5>
      <a:accent6>
        <a:srgbClr val="ED4C6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南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A005F"/>
      </a:accent1>
      <a:accent2>
        <a:srgbClr val="ED4C67"/>
      </a:accent2>
      <a:accent3>
        <a:srgbClr val="BD3589"/>
      </a:accent3>
      <a:accent4>
        <a:srgbClr val="B85A9A"/>
      </a:accent4>
      <a:accent5>
        <a:srgbClr val="D573D7"/>
      </a:accent5>
      <a:accent6>
        <a:srgbClr val="ED4C6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南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A005F"/>
      </a:accent1>
      <a:accent2>
        <a:srgbClr val="ED4C67"/>
      </a:accent2>
      <a:accent3>
        <a:srgbClr val="BD3589"/>
      </a:accent3>
      <a:accent4>
        <a:srgbClr val="B85A9A"/>
      </a:accent4>
      <a:accent5>
        <a:srgbClr val="D573D7"/>
      </a:accent5>
      <a:accent6>
        <a:srgbClr val="ED4C6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南大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A005F"/>
      </a:accent1>
      <a:accent2>
        <a:srgbClr val="ED4C67"/>
      </a:accent2>
      <a:accent3>
        <a:srgbClr val="BD3589"/>
      </a:accent3>
      <a:accent4>
        <a:srgbClr val="B85A9A"/>
      </a:accent4>
      <a:accent5>
        <a:srgbClr val="D573D7"/>
      </a:accent5>
      <a:accent6>
        <a:srgbClr val="ED4C6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829</Words>
  <Application>WPS 演示</Application>
  <PresentationFormat>宽屏</PresentationFormat>
  <Paragraphs>125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宋体</vt:lpstr>
      <vt:lpstr>Wingdings</vt:lpstr>
      <vt:lpstr>思源黑体 CN Bold</vt:lpstr>
      <vt:lpstr>思源黑体 CN Normal</vt:lpstr>
      <vt:lpstr>Segoe UI</vt:lpstr>
      <vt:lpstr>等线</vt:lpstr>
      <vt:lpstr>微软雅黑</vt:lpstr>
      <vt:lpstr>Calibri</vt:lpstr>
      <vt:lpstr>Segoe UI</vt:lpstr>
      <vt:lpstr>Segoe UI Light</vt:lpstr>
      <vt:lpstr>Montserrat</vt:lpstr>
      <vt:lpstr>Arial Unicode MS</vt:lpstr>
      <vt:lpstr>Century Gothic</vt:lpstr>
      <vt:lpstr>Office 主题​​</vt:lpstr>
      <vt:lpstr>2_OfficePLUS</vt:lpstr>
      <vt:lpstr>1_Office 主题​​</vt:lpstr>
      <vt:lpstr>2_Office 主题​​</vt:lpstr>
      <vt:lpstr>3_Office 主题​​</vt:lpstr>
      <vt:lpstr>TEAM NJU Soul Power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韦昕澄</dc:creator>
  <cp:lastModifiedBy>XWJ</cp:lastModifiedBy>
  <cp:revision>582</cp:revision>
  <dcterms:created xsi:type="dcterms:W3CDTF">2019-03-28T15:01:00Z</dcterms:created>
  <dcterms:modified xsi:type="dcterms:W3CDTF">2023-05-25T04:04:15Z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2019-04-12T02:22:36.6295171Z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3408dbed-1324-4299-b7a4-e455bf4e7b43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F2676A4D36C84CABA3104473C5879EF2</vt:lpwstr>
  </property>
  <property fmtid="{D5CDD505-2E9C-101B-9397-08002B2CF9AE}" pid="12" name="KSOProductBuildVer">
    <vt:lpwstr>2052-11.1.0.14309</vt:lpwstr>
  </property>
</Properties>
</file>